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43"/>
  </p:notesMasterIdLst>
  <p:handoutMasterIdLst>
    <p:handoutMasterId r:id="rId44"/>
  </p:handoutMasterIdLst>
  <p:sldIdLst>
    <p:sldId id="571" r:id="rId2"/>
    <p:sldId id="529" r:id="rId3"/>
    <p:sldId id="530" r:id="rId4"/>
    <p:sldId id="531" r:id="rId5"/>
    <p:sldId id="532" r:id="rId6"/>
    <p:sldId id="533" r:id="rId7"/>
    <p:sldId id="534" r:id="rId8"/>
    <p:sldId id="572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5" r:id="rId19"/>
    <p:sldId id="569" r:id="rId20"/>
    <p:sldId id="548" r:id="rId21"/>
    <p:sldId id="544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565" r:id="rId39"/>
    <p:sldId id="566" r:id="rId40"/>
    <p:sldId id="567" r:id="rId41"/>
    <p:sldId id="568" r:id="rId42"/>
  </p:sldIdLst>
  <p:sldSz cx="9144000" cy="6858000" type="screen4x3"/>
  <p:notesSz cx="7099300" cy="10234613"/>
  <p:embeddedFontLst>
    <p:embeddedFont>
      <p:font typeface="Verdana" panose="020B0604030504040204" pitchFamily="34" charset="0"/>
      <p:regular r:id="rId45"/>
      <p:bold r:id="rId46"/>
      <p:italic r:id="rId47"/>
      <p:boldItalic r:id="rId48"/>
    </p:embeddedFont>
    <p:embeddedFont>
      <p:font typeface="Tahoma" panose="020B0604030504040204" pitchFamily="34" charset="0"/>
      <p:regular r:id="rId49"/>
      <p:bold r:id="rId50"/>
    </p:embeddedFont>
    <p:embeddedFont>
      <p:font typeface="Segoe UI" panose="020B0502040204020203" pitchFamily="34" charset="0"/>
      <p:regular r:id="rId51"/>
      <p:bold r:id="rId52"/>
      <p:italic r:id="rId53"/>
      <p:boldItalic r:id="rId54"/>
    </p:embeddedFont>
    <p:embeddedFont>
      <p:font typeface="Frutiger 45 Light" panose="020B0500000000000000" pitchFamily="34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Frutiger LT Com 45 Light" panose="020B0303030504020204" pitchFamily="34" charset="0"/>
      <p:regular r:id="rId63"/>
      <p:bold r:id="rId64"/>
      <p:italic r:id="rId65"/>
      <p:boldItalic r:id="rId6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724A670-6F8C-4BAE-9399-4798449B8697}">
          <p14:sldIdLst>
            <p14:sldId id="571"/>
            <p14:sldId id="529"/>
            <p14:sldId id="530"/>
            <p14:sldId id="531"/>
            <p14:sldId id="532"/>
            <p14:sldId id="533"/>
            <p14:sldId id="534"/>
            <p14:sldId id="572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5"/>
            <p14:sldId id="569"/>
            <p14:sldId id="548"/>
            <p14:sldId id="544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</p14:sldIdLst>
        </p14:section>
        <p14:section name="Abschnitt ohne Titel" id="{4BD018F7-4FA3-4633-ABC2-F29D3FA0627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fl" initials="pfl" lastIdx="14" clrIdx="0"/>
  <p:cmAuthor id="1" name="scg" initials="scg" lastIdx="0" clrIdx="1"/>
  <p:cmAuthor id="2" name="Holger Hoefling" initials="hoh" lastIdx="2" clrIdx="2"/>
  <p:cmAuthor id="3" name="Philipp Oehler" initials="Ph.O." lastIdx="4" clrIdx="3"/>
  <p:cmAuthor id="4" name="Deac, Gerda" initials="DG" lastIdx="4" clrIdx="4">
    <p:extLst>
      <p:ext uri="{19B8F6BF-5375-455C-9EA6-DF929625EA0E}">
        <p15:presenceInfo xmlns:p15="http://schemas.microsoft.com/office/powerpoint/2012/main" userId="S-1-5-21-3617743424-2264104643-3755661423-9839" providerId="AD"/>
      </p:ext>
    </p:extLst>
  </p:cmAuthor>
  <p:cmAuthor id="5" name="Lux, Benjamin" initials="LB" lastIdx="2" clrIdx="5">
    <p:extLst>
      <p:ext uri="{19B8F6BF-5375-455C-9EA6-DF929625EA0E}">
        <p15:presenceInfo xmlns:p15="http://schemas.microsoft.com/office/powerpoint/2012/main" userId="S-1-5-21-3617743424-2264104643-3755661423-18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833"/>
    <a:srgbClr val="FFFFFF"/>
    <a:srgbClr val="FDDA95"/>
    <a:srgbClr val="007A87"/>
    <a:srgbClr val="DF8E3D"/>
    <a:srgbClr val="B4DCD3"/>
    <a:srgbClr val="8A0000"/>
    <a:srgbClr val="33B8CA"/>
    <a:srgbClr val="179C7D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0" autoAdjust="0"/>
    <p:restoredTop sz="86410" autoAdjust="0"/>
  </p:normalViewPr>
  <p:slideViewPr>
    <p:cSldViewPr>
      <p:cViewPr varScale="1">
        <p:scale>
          <a:sx n="89" d="100"/>
          <a:sy n="89" d="100"/>
        </p:scale>
        <p:origin x="9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2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688" y="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ch5\vol2\team\X\P\SET%20NAV_332135\6_Berichte\2019-02_SET-Nav_Diagramme_Bericht_ColourCo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ch5\vol2\team\X\P\SET%20NAV_332135\6_Berichte\2019-02_SET-Nav_Diagramme_Bericht_ColourCo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'DirectedVision Strom'!$A$3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Strom'!$B$3:$D$3</c:f>
              <c:numCache>
                <c:formatCode>0</c:formatCode>
                <c:ptCount val="3"/>
                <c:pt idx="0">
                  <c:v>44473555.265000008</c:v>
                </c:pt>
                <c:pt idx="1">
                  <c:v>94878713.460000008</c:v>
                </c:pt>
                <c:pt idx="2">
                  <c:v>29008237.633000016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6-4496-BBAB-246F498A8015}"/>
            </c:ext>
          </c:extLst>
        </c:ser>
        <c:ser>
          <c:idx val="1"/>
          <c:order val="1"/>
          <c:tx>
            <c:strRef>
              <c:f>'DirectedVision Strom'!$A$4</c:f>
              <c:strCache>
                <c:ptCount val="1"/>
                <c:pt idx="0">
                  <c:v>Gas + CCS</c:v>
                </c:pt>
              </c:strCache>
            </c:strRef>
          </c:tx>
          <c:spPr>
            <a:pattFill prst="ltUpDiag">
              <a:fgClr>
                <a:schemeClr val="bg1">
                  <a:lumMod val="75000"/>
                </a:schemeClr>
              </a:fgClr>
              <a:bgClr>
                <a:srgbClr val="4F81BD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Strom'!$B$4:$D$4</c:f>
              <c:numCache>
                <c:formatCode>0</c:formatCode>
                <c:ptCount val="3"/>
                <c:pt idx="0">
                  <c:v>58.402000000000001</c:v>
                </c:pt>
                <c:pt idx="1">
                  <c:v>220.87999999999997</c:v>
                </c:pt>
                <c:pt idx="2">
                  <c:v>150892119.42900002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6-4496-BBAB-246F498A8015}"/>
            </c:ext>
          </c:extLst>
        </c:ser>
        <c:ser>
          <c:idx val="2"/>
          <c:order val="2"/>
          <c:tx>
            <c:strRef>
              <c:f>'DirectedVision Strom'!$A$5</c:f>
              <c:strCache>
                <c:ptCount val="1"/>
                <c:pt idx="0">
                  <c:v>Hardcoal</c:v>
                </c:pt>
              </c:strCache>
            </c:strRef>
          </c:tx>
          <c:spPr>
            <a:solidFill>
              <a:srgbClr val="0D0D0D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56-4496-BBAB-246F498A801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56-4496-BBAB-246F498A80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Strom'!$B$5:$D$5</c:f>
              <c:numCache>
                <c:formatCode>0</c:formatCode>
                <c:ptCount val="3"/>
                <c:pt idx="0">
                  <c:v>237153761.05900002</c:v>
                </c:pt>
                <c:pt idx="1">
                  <c:v>48918305.074000008</c:v>
                </c:pt>
                <c:pt idx="2">
                  <c:v>2422863.4690000415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56-4496-BBAB-246F498A8015}"/>
            </c:ext>
          </c:extLst>
        </c:ser>
        <c:ser>
          <c:idx val="3"/>
          <c:order val="3"/>
          <c:tx>
            <c:strRef>
              <c:f>'DirectedVision Strom'!$A$6</c:f>
              <c:strCache>
                <c:ptCount val="1"/>
                <c:pt idx="0">
                  <c:v>Hardcoal + CCS</c:v>
                </c:pt>
              </c:strCache>
            </c:strRef>
          </c:tx>
          <c:spPr>
            <a:pattFill prst="ltUpDiag">
              <a:fgClr>
                <a:schemeClr val="bg1">
                  <a:lumMod val="75000"/>
                </a:schemeClr>
              </a:fgClr>
              <a:bgClr>
                <a:srgbClr val="0D0D0D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56-4496-BBAB-246F498A80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56-4496-BBAB-246F498A80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Strom'!$B$6:$D$6</c:f>
              <c:numCache>
                <c:formatCode>0</c:formatCode>
                <c:ptCount val="3"/>
                <c:pt idx="0">
                  <c:v>58.391000000000012</c:v>
                </c:pt>
                <c:pt idx="1">
                  <c:v>62976193.559999995</c:v>
                </c:pt>
                <c:pt idx="2">
                  <c:v>321302807.0400002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56-4496-BBAB-246F498A8015}"/>
            </c:ext>
          </c:extLst>
        </c:ser>
        <c:ser>
          <c:idx val="4"/>
          <c:order val="4"/>
          <c:tx>
            <c:strRef>
              <c:f>'DirectedVision Strom'!$A$7</c:f>
              <c:strCache>
                <c:ptCount val="1"/>
                <c:pt idx="0">
                  <c:v>Lignite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Strom'!$B$7:$D$7</c:f>
              <c:numCache>
                <c:formatCode>0</c:formatCode>
                <c:ptCount val="3"/>
                <c:pt idx="0">
                  <c:v>110541826.45</c:v>
                </c:pt>
                <c:pt idx="1">
                  <c:v>8725898.966</c:v>
                </c:pt>
                <c:pt idx="2">
                  <c:v>86532.808000000005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56-4496-BBAB-246F498A8015}"/>
            </c:ext>
          </c:extLst>
        </c:ser>
        <c:ser>
          <c:idx val="5"/>
          <c:order val="5"/>
          <c:tx>
            <c:strRef>
              <c:f>'DirectedVision Strom'!$A$8</c:f>
              <c:strCache>
                <c:ptCount val="1"/>
                <c:pt idx="0">
                  <c:v>Waste + Oil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Strom'!$B$8:$D$8</c:f>
              <c:numCache>
                <c:formatCode>0</c:formatCode>
                <c:ptCount val="3"/>
                <c:pt idx="0">
                  <c:v>21222532.819000002</c:v>
                </c:pt>
                <c:pt idx="1">
                  <c:v>8854207.6970000006</c:v>
                </c:pt>
                <c:pt idx="2">
                  <c:v>143603.97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C56-4496-BBAB-246F498A8015}"/>
            </c:ext>
          </c:extLst>
        </c:ser>
        <c:ser>
          <c:idx val="6"/>
          <c:order val="6"/>
          <c:tx>
            <c:strRef>
              <c:f>'DirectedVision Strom'!$A$9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Strom'!$B$9:$D$9</c:f>
              <c:numCache>
                <c:formatCode>0</c:formatCode>
                <c:ptCount val="3"/>
                <c:pt idx="0">
                  <c:v>790520781.75</c:v>
                </c:pt>
                <c:pt idx="1">
                  <c:v>988500079</c:v>
                </c:pt>
                <c:pt idx="2">
                  <c:v>801380755.5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56-4496-BBAB-246F498A8015}"/>
            </c:ext>
          </c:extLst>
        </c:ser>
        <c:ser>
          <c:idx val="7"/>
          <c:order val="7"/>
          <c:tx>
            <c:strRef>
              <c:f>'DirectedVision Strom'!$A$10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Strom'!$B$10:$D$10</c:f>
              <c:numCache>
                <c:formatCode>0</c:formatCode>
                <c:ptCount val="3"/>
                <c:pt idx="0">
                  <c:v>259663984.81399998</c:v>
                </c:pt>
                <c:pt idx="1">
                  <c:v>259668322.43799996</c:v>
                </c:pt>
                <c:pt idx="2">
                  <c:v>259643077.51199996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56-4496-BBAB-246F498A8015}"/>
            </c:ext>
          </c:extLst>
        </c:ser>
        <c:ser>
          <c:idx val="8"/>
          <c:order val="8"/>
          <c:tx>
            <c:strRef>
              <c:f>'DirectedVision Strom'!$A$11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3660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Strom'!$B$11:$D$11</c:f>
              <c:numCache>
                <c:formatCode>0</c:formatCode>
                <c:ptCount val="3"/>
                <c:pt idx="0">
                  <c:v>555626823.33399999</c:v>
                </c:pt>
                <c:pt idx="1">
                  <c:v>555631681.96499991</c:v>
                </c:pt>
                <c:pt idx="2">
                  <c:v>555564185.98000002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56-4496-BBAB-246F498A8015}"/>
            </c:ext>
          </c:extLst>
        </c:ser>
        <c:ser>
          <c:idx val="9"/>
          <c:order val="9"/>
          <c:tx>
            <c:strRef>
              <c:f>'DirectedVision Strom'!$A$12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C4BD97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Strom'!$B$12:$D$12</c:f>
              <c:numCache>
                <c:formatCode>0</c:formatCode>
                <c:ptCount val="3"/>
                <c:pt idx="0">
                  <c:v>18092638.728999998</c:v>
                </c:pt>
                <c:pt idx="1">
                  <c:v>18092638.728999998</c:v>
                </c:pt>
                <c:pt idx="2">
                  <c:v>18092638.728999998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C56-4496-BBAB-246F498A8015}"/>
            </c:ext>
          </c:extLst>
        </c:ser>
        <c:ser>
          <c:idx val="10"/>
          <c:order val="10"/>
          <c:tx>
            <c:strRef>
              <c:f>'DirectedVision Strom'!$A$13</c:f>
              <c:strCache>
                <c:ptCount val="1"/>
                <c:pt idx="0">
                  <c:v>H2 Electrification</c:v>
                </c:pt>
              </c:strCache>
            </c:strRef>
          </c:tx>
          <c:spPr>
            <a:solidFill>
              <a:srgbClr val="92CDDC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Strom'!$B$13:$D$13</c:f>
              <c:numCache>
                <c:formatCode>0</c:formatCode>
                <c:ptCount val="3"/>
                <c:pt idx="0">
                  <c:v>1474.1960000000001</c:v>
                </c:pt>
                <c:pt idx="1">
                  <c:v>962.26199999999994</c:v>
                </c:pt>
                <c:pt idx="2">
                  <c:v>5339563.0529999994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C56-4496-BBAB-246F498A8015}"/>
            </c:ext>
          </c:extLst>
        </c:ser>
        <c:ser>
          <c:idx val="11"/>
          <c:order val="11"/>
          <c:tx>
            <c:strRef>
              <c:f>'DirectedVision Strom'!$A$14</c:f>
              <c:strCache>
                <c:ptCount val="1"/>
                <c:pt idx="0">
                  <c:v>Solar PV</c:v>
                </c:pt>
              </c:strCache>
            </c:strRef>
          </c:tx>
          <c:spPr>
            <a:solidFill>
              <a:srgbClr val="DAA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Strom'!$B$14:$D$14</c:f>
              <c:numCache>
                <c:formatCode>0</c:formatCode>
                <c:ptCount val="3"/>
                <c:pt idx="0">
                  <c:v>370791257.42399991</c:v>
                </c:pt>
                <c:pt idx="1">
                  <c:v>454955537.01799965</c:v>
                </c:pt>
                <c:pt idx="2">
                  <c:v>634775329.35899925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C56-4496-BBAB-246F498A8015}"/>
            </c:ext>
          </c:extLst>
        </c:ser>
        <c:ser>
          <c:idx val="12"/>
          <c:order val="12"/>
          <c:tx>
            <c:strRef>
              <c:f>'DirectedVision Strom'!$A$15</c:f>
              <c:strCache>
                <c:ptCount val="1"/>
                <c:pt idx="0">
                  <c:v>Solar CSP</c:v>
                </c:pt>
              </c:strCache>
            </c:strRef>
          </c:tx>
          <c:spPr>
            <a:solidFill>
              <a:srgbClr val="FFDB69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Strom'!$B$15:$D$15</c:f>
              <c:numCache>
                <c:formatCode>0</c:formatCode>
                <c:ptCount val="3"/>
                <c:pt idx="0">
                  <c:v>349.56300000000005</c:v>
                </c:pt>
                <c:pt idx="1">
                  <c:v>50053.812000000005</c:v>
                </c:pt>
                <c:pt idx="2">
                  <c:v>33430418.641000003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C56-4496-BBAB-246F498A8015}"/>
            </c:ext>
          </c:extLst>
        </c:ser>
        <c:ser>
          <c:idx val="13"/>
          <c:order val="13"/>
          <c:tx>
            <c:strRef>
              <c:f>'DirectedVision Strom'!$A$16</c:f>
              <c:strCache>
                <c:ptCount val="1"/>
                <c:pt idx="0">
                  <c:v>Wind Offshore</c:v>
                </c:pt>
              </c:strCache>
            </c:strRef>
          </c:tx>
          <c:spPr>
            <a:solidFill>
              <a:srgbClr val="B1A0C7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Strom'!$B$16:$D$16</c:f>
              <c:numCache>
                <c:formatCode>0</c:formatCode>
                <c:ptCount val="3"/>
                <c:pt idx="0">
                  <c:v>173005138.77499998</c:v>
                </c:pt>
                <c:pt idx="1">
                  <c:v>173005138.87499997</c:v>
                </c:pt>
                <c:pt idx="2">
                  <c:v>171273254.74799994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C56-4496-BBAB-246F498A8015}"/>
            </c:ext>
          </c:extLst>
        </c:ser>
        <c:ser>
          <c:idx val="14"/>
          <c:order val="14"/>
          <c:tx>
            <c:strRef>
              <c:f>'DirectedVision Strom'!$A$17</c:f>
              <c:strCache>
                <c:ptCount val="1"/>
                <c:pt idx="0">
                  <c:v>Wind Onshore</c:v>
                </c:pt>
              </c:strCache>
            </c:strRef>
          </c:tx>
          <c:spPr>
            <a:solidFill>
              <a:srgbClr val="6049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'DirectedVision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'DirectedVision Strom'!$B$17:$D$17</c:f>
              <c:numCache>
                <c:formatCode>0</c:formatCode>
                <c:ptCount val="3"/>
                <c:pt idx="0">
                  <c:v>751947299.05100012</c:v>
                </c:pt>
                <c:pt idx="1">
                  <c:v>1281922621.9060006</c:v>
                </c:pt>
                <c:pt idx="2">
                  <c:v>1870294427.1719995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C56-4496-BBAB-246F498A80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41613304"/>
        <c:axId val="741612976"/>
      </c:barChart>
      <c:catAx>
        <c:axId val="74161330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LT Com 45 Light" panose="020B0303030504020204" pitchFamily="34" charset="0"/>
                <a:ea typeface="+mn-ea"/>
                <a:cs typeface="+mn-cs"/>
              </a:defRPr>
            </a:pPr>
            <a:endParaRPr lang="de-DE"/>
          </a:p>
        </c:txPr>
        <c:crossAx val="741612976"/>
        <c:crosses val="autoZero"/>
        <c:auto val="1"/>
        <c:lblAlgn val="ctr"/>
        <c:lblOffset val="100"/>
        <c:noMultiLvlLbl val="0"/>
      </c:catAx>
      <c:valAx>
        <c:axId val="741612976"/>
        <c:scaling>
          <c:orientation val="minMax"/>
          <c:max val="6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r>
                  <a:rPr lang="de-DE" b="1"/>
                  <a:t>TWh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utiger LT Com 45 Light" panose="020B030303050402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LT Com 45 Light" panose="020B0303030504020204" pitchFamily="34" charset="0"/>
                <a:ea typeface="+mn-ea"/>
                <a:cs typeface="+mn-cs"/>
              </a:defRPr>
            </a:pPr>
            <a:endParaRPr lang="de-DE"/>
          </a:p>
        </c:txPr>
        <c:crossAx val="7416133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62074074074075"/>
          <c:y val="9.8243870695579508E-2"/>
          <c:w val="0.18232370370370371"/>
          <c:h val="0.89288261242914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utiger LT Com 45 Light" panose="020B0303030504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Frutiger LT Com 45 Light" panose="020B0303030504020204" pitchFamily="34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'NationalChampions Strom'!$A$3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BF-4B35-8FD0-93AE5F3AEC21}"/>
                </c:ext>
              </c:extLst>
            </c:dLbl>
            <c:dLbl>
              <c:idx val="1"/>
              <c:layout>
                <c:manualLayout>
                  <c:x val="-8.6233571723655416E-17"/>
                  <c:y val="-4.70370283264762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BF-4B35-8FD0-93AE5F3AEC2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BF-4B35-8FD0-93AE5F3AE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Strom'!$B$3:$D$3</c:f>
              <c:numCache>
                <c:formatCode>0_ ;\-0\ </c:formatCode>
                <c:ptCount val="3"/>
                <c:pt idx="0">
                  <c:v>130227354.00100002</c:v>
                </c:pt>
                <c:pt idx="1">
                  <c:v>207538451.21700001</c:v>
                </c:pt>
                <c:pt idx="2">
                  <c:v>78901035.223000005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BF-4B35-8FD0-93AE5F3AEC21}"/>
            </c:ext>
          </c:extLst>
        </c:ser>
        <c:ser>
          <c:idx val="1"/>
          <c:order val="1"/>
          <c:tx>
            <c:strRef>
              <c:f>'NationalChampions Strom'!$A$4</c:f>
              <c:strCache>
                <c:ptCount val="1"/>
                <c:pt idx="0">
                  <c:v>Gas + CCS</c:v>
                </c:pt>
              </c:strCache>
            </c:strRef>
          </c:tx>
          <c:spPr>
            <a:pattFill prst="ltUpDiag">
              <a:fgClr>
                <a:schemeClr val="bg1">
                  <a:lumMod val="75000"/>
                </a:schemeClr>
              </a:fgClr>
              <a:bgClr>
                <a:srgbClr val="4F81BD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Strom'!$B$4:$D$4</c:f>
              <c:numCache>
                <c:formatCode>0_ ;\-0\ </c:formatCode>
                <c:ptCount val="3"/>
                <c:pt idx="0">
                  <c:v>68.16</c:v>
                </c:pt>
                <c:pt idx="1">
                  <c:v>3348165.2339999988</c:v>
                </c:pt>
                <c:pt idx="2">
                  <c:v>115571423.75999998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BF-4B35-8FD0-93AE5F3AEC21}"/>
            </c:ext>
          </c:extLst>
        </c:ser>
        <c:ser>
          <c:idx val="2"/>
          <c:order val="2"/>
          <c:tx>
            <c:strRef>
              <c:f>'NationalChampions Strom'!$A$5</c:f>
              <c:strCache>
                <c:ptCount val="1"/>
                <c:pt idx="0">
                  <c:v>Hardcoal</c:v>
                </c:pt>
              </c:strCache>
            </c:strRef>
          </c:tx>
          <c:spPr>
            <a:solidFill>
              <a:srgbClr val="0D0D0D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BF-4B35-8FD0-93AE5F3AEC2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BF-4B35-8FD0-93AE5F3AE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Strom'!$B$5:$D$5</c:f>
              <c:numCache>
                <c:formatCode>0_ ;\-0\ </c:formatCode>
                <c:ptCount val="3"/>
                <c:pt idx="0">
                  <c:v>241652070.09999999</c:v>
                </c:pt>
                <c:pt idx="1">
                  <c:v>47306384.092999995</c:v>
                </c:pt>
                <c:pt idx="2">
                  <c:v>4798807.1229999959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BF-4B35-8FD0-93AE5F3AEC21}"/>
            </c:ext>
          </c:extLst>
        </c:ser>
        <c:ser>
          <c:idx val="3"/>
          <c:order val="3"/>
          <c:tx>
            <c:strRef>
              <c:f>'NationalChampions Strom'!$A$6</c:f>
              <c:strCache>
                <c:ptCount val="1"/>
                <c:pt idx="0">
                  <c:v>Hardcoal + CCS</c:v>
                </c:pt>
              </c:strCache>
            </c:strRef>
          </c:tx>
          <c:spPr>
            <a:pattFill prst="ltUpDiag">
              <a:fgClr>
                <a:schemeClr val="bg1">
                  <a:lumMod val="75000"/>
                </a:schemeClr>
              </a:fgClr>
              <a:bgClr>
                <a:srgbClr val="0D0D0D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BF-4B35-8FD0-93AE5F3AEC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BF-4B35-8FD0-93AE5F3AE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Strom'!$B$6:$D$6</c:f>
              <c:numCache>
                <c:formatCode>0_ ;\-0\ </c:formatCode>
                <c:ptCount val="3"/>
                <c:pt idx="0">
                  <c:v>61.810999999999993</c:v>
                </c:pt>
                <c:pt idx="1">
                  <c:v>21029167.64199999</c:v>
                </c:pt>
                <c:pt idx="2">
                  <c:v>229404354.89999995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BF-4B35-8FD0-93AE5F3AEC21}"/>
            </c:ext>
          </c:extLst>
        </c:ser>
        <c:ser>
          <c:idx val="4"/>
          <c:order val="4"/>
          <c:tx>
            <c:strRef>
              <c:f>'NationalChampions Strom'!$A$7</c:f>
              <c:strCache>
                <c:ptCount val="1"/>
                <c:pt idx="0">
                  <c:v>Lignite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Strom'!$B$7:$D$7</c:f>
              <c:numCache>
                <c:formatCode>0_ ;\-0\ </c:formatCode>
                <c:ptCount val="3"/>
                <c:pt idx="0">
                  <c:v>111885245.44</c:v>
                </c:pt>
                <c:pt idx="1">
                  <c:v>5211308.892</c:v>
                </c:pt>
                <c:pt idx="2">
                  <c:v>207483.954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BF-4B35-8FD0-93AE5F3AEC21}"/>
            </c:ext>
          </c:extLst>
        </c:ser>
        <c:ser>
          <c:idx val="5"/>
          <c:order val="5"/>
          <c:tx>
            <c:strRef>
              <c:f>'NationalChampions Strom'!$A$8</c:f>
              <c:strCache>
                <c:ptCount val="1"/>
                <c:pt idx="0">
                  <c:v>Waste + Oil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Strom'!$B$8:$D$8</c:f>
              <c:numCache>
                <c:formatCode>0_ ;\-0\ </c:formatCode>
                <c:ptCount val="3"/>
                <c:pt idx="0">
                  <c:v>21531891.760000002</c:v>
                </c:pt>
                <c:pt idx="1">
                  <c:v>7649820.5089999996</c:v>
                </c:pt>
                <c:pt idx="2">
                  <c:v>391529.65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BF-4B35-8FD0-93AE5F3AEC21}"/>
            </c:ext>
          </c:extLst>
        </c:ser>
        <c:ser>
          <c:idx val="6"/>
          <c:order val="6"/>
          <c:tx>
            <c:strRef>
              <c:f>'NationalChampions Strom'!$A$9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Strom'!$B$9:$D$9</c:f>
              <c:numCache>
                <c:formatCode>0_ ;\-0\ </c:formatCode>
                <c:ptCount val="3"/>
                <c:pt idx="0">
                  <c:v>752444354</c:v>
                </c:pt>
                <c:pt idx="1">
                  <c:v>731510305.5</c:v>
                </c:pt>
                <c:pt idx="2">
                  <c:v>371824382.5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1BF-4B35-8FD0-93AE5F3AEC21}"/>
            </c:ext>
          </c:extLst>
        </c:ser>
        <c:ser>
          <c:idx val="7"/>
          <c:order val="7"/>
          <c:tx>
            <c:strRef>
              <c:f>'NationalChampions Strom'!$A$10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Strom'!$B$10:$D$10</c:f>
              <c:numCache>
                <c:formatCode>0_ ;\-0\ </c:formatCode>
                <c:ptCount val="3"/>
                <c:pt idx="0">
                  <c:v>236868527.13699999</c:v>
                </c:pt>
                <c:pt idx="1">
                  <c:v>236868482.77699998</c:v>
                </c:pt>
                <c:pt idx="2">
                  <c:v>236868509.59499997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BF-4B35-8FD0-93AE5F3AEC21}"/>
            </c:ext>
          </c:extLst>
        </c:ser>
        <c:ser>
          <c:idx val="8"/>
          <c:order val="8"/>
          <c:tx>
            <c:strRef>
              <c:f>'NationalChampions Strom'!$A$11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3660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Strom'!$B$11:$D$11</c:f>
              <c:numCache>
                <c:formatCode>0_ ;\-0\ </c:formatCode>
                <c:ptCount val="3"/>
                <c:pt idx="0">
                  <c:v>550734598.63600004</c:v>
                </c:pt>
                <c:pt idx="1">
                  <c:v>550738182.66999996</c:v>
                </c:pt>
                <c:pt idx="2">
                  <c:v>550737642.70899999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1BF-4B35-8FD0-93AE5F3AEC21}"/>
            </c:ext>
          </c:extLst>
        </c:ser>
        <c:ser>
          <c:idx val="9"/>
          <c:order val="9"/>
          <c:tx>
            <c:strRef>
              <c:f>'NationalChampions Strom'!$A$12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C4BD97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Strom'!$B$12:$D$12</c:f>
              <c:numCache>
                <c:formatCode>0_ ;\-0\ </c:formatCode>
                <c:ptCount val="3"/>
                <c:pt idx="0">
                  <c:v>15996075.197999999</c:v>
                </c:pt>
                <c:pt idx="1">
                  <c:v>15996075.197999999</c:v>
                </c:pt>
                <c:pt idx="2">
                  <c:v>15996075.197999999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1BF-4B35-8FD0-93AE5F3AEC21}"/>
            </c:ext>
          </c:extLst>
        </c:ser>
        <c:ser>
          <c:idx val="10"/>
          <c:order val="10"/>
          <c:tx>
            <c:strRef>
              <c:f>'NationalChampions Strom'!$A$13</c:f>
              <c:strCache>
                <c:ptCount val="1"/>
                <c:pt idx="0">
                  <c:v>H2 Electrification</c:v>
                </c:pt>
              </c:strCache>
            </c:strRef>
          </c:tx>
          <c:spPr>
            <a:solidFill>
              <a:srgbClr val="92CDDC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Strom'!$B$13:$D$13</c:f>
              <c:numCache>
                <c:formatCode>0_ ;\-0\ </c:formatCode>
                <c:ptCount val="3"/>
                <c:pt idx="0">
                  <c:v>23.965000000000007</c:v>
                </c:pt>
                <c:pt idx="1">
                  <c:v>200004.16000000003</c:v>
                </c:pt>
                <c:pt idx="2">
                  <c:v>8829989.6280000024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1BF-4B35-8FD0-93AE5F3AEC21}"/>
            </c:ext>
          </c:extLst>
        </c:ser>
        <c:ser>
          <c:idx val="11"/>
          <c:order val="11"/>
          <c:tx>
            <c:strRef>
              <c:f>'NationalChampions Strom'!$A$14</c:f>
              <c:strCache>
                <c:ptCount val="1"/>
                <c:pt idx="0">
                  <c:v>Solar PV</c:v>
                </c:pt>
              </c:strCache>
            </c:strRef>
          </c:tx>
          <c:spPr>
            <a:solidFill>
              <a:srgbClr val="DAA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Strom'!$B$14:$D$14</c:f>
              <c:numCache>
                <c:formatCode>0_ ;\-0\ </c:formatCode>
                <c:ptCount val="3"/>
                <c:pt idx="0">
                  <c:v>322200988.11300004</c:v>
                </c:pt>
                <c:pt idx="1">
                  <c:v>426742079.85199964</c:v>
                </c:pt>
                <c:pt idx="2">
                  <c:v>643431458.68599939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1BF-4B35-8FD0-93AE5F3AEC21}"/>
            </c:ext>
          </c:extLst>
        </c:ser>
        <c:ser>
          <c:idx val="12"/>
          <c:order val="12"/>
          <c:tx>
            <c:strRef>
              <c:f>'NationalChampions Strom'!$A$15</c:f>
              <c:strCache>
                <c:ptCount val="1"/>
                <c:pt idx="0">
                  <c:v>Solar CSP</c:v>
                </c:pt>
              </c:strCache>
            </c:strRef>
          </c:tx>
          <c:spPr>
            <a:solidFill>
              <a:srgbClr val="FFDB69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Strom'!$B$15:$D$15</c:f>
              <c:numCache>
                <c:formatCode>0_ ;\-0\ </c:formatCode>
                <c:ptCount val="3"/>
                <c:pt idx="0">
                  <c:v>53064.609999999993</c:v>
                </c:pt>
                <c:pt idx="1">
                  <c:v>301970.14500000002</c:v>
                </c:pt>
                <c:pt idx="2">
                  <c:v>51134486.815000005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1BF-4B35-8FD0-93AE5F3AEC21}"/>
            </c:ext>
          </c:extLst>
        </c:ser>
        <c:ser>
          <c:idx val="13"/>
          <c:order val="13"/>
          <c:tx>
            <c:strRef>
              <c:f>'NationalChampions Strom'!$A$16</c:f>
              <c:strCache>
                <c:ptCount val="1"/>
                <c:pt idx="0">
                  <c:v>Wind Offshore</c:v>
                </c:pt>
              </c:strCache>
            </c:strRef>
          </c:tx>
          <c:spPr>
            <a:solidFill>
              <a:srgbClr val="B1A0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Strom'!$B$16:$D$16</c:f>
              <c:numCache>
                <c:formatCode>0_ ;\-0\ </c:formatCode>
                <c:ptCount val="3"/>
                <c:pt idx="0">
                  <c:v>207681620.20599997</c:v>
                </c:pt>
                <c:pt idx="1">
                  <c:v>207681620.22999996</c:v>
                </c:pt>
                <c:pt idx="2">
                  <c:v>205604441.90399995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1BF-4B35-8FD0-93AE5F3AEC21}"/>
            </c:ext>
          </c:extLst>
        </c:ser>
        <c:ser>
          <c:idx val="14"/>
          <c:order val="14"/>
          <c:tx>
            <c:strRef>
              <c:f>'NationalChampions Strom'!$A$17</c:f>
              <c:strCache>
                <c:ptCount val="1"/>
                <c:pt idx="0">
                  <c:v>Wind Onshore</c:v>
                </c:pt>
              </c:strCache>
            </c:strRef>
          </c:tx>
          <c:spPr>
            <a:solidFill>
              <a:srgbClr val="6049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'NationalChampions Strom'!$B$2:$D$2</c:f>
              <c:numCache>
                <c:formatCode>0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'NationalChampions Strom'!$B$17:$D$17</c:f>
              <c:numCache>
                <c:formatCode>0_ ;\-0\ </c:formatCode>
                <c:ptCount val="3"/>
                <c:pt idx="0">
                  <c:v>720926947.59500003</c:v>
                </c:pt>
                <c:pt idx="1">
                  <c:v>1208489500.1490004</c:v>
                </c:pt>
                <c:pt idx="2">
                  <c:v>1651318991.1740007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1BF-4B35-8FD0-93AE5F3AEC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41613304"/>
        <c:axId val="741612976"/>
      </c:barChart>
      <c:catAx>
        <c:axId val="74161330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LT Com 45 Light" panose="020B0303030504020204" pitchFamily="34" charset="0"/>
                <a:ea typeface="+mn-ea"/>
                <a:cs typeface="+mn-cs"/>
              </a:defRPr>
            </a:pPr>
            <a:endParaRPr lang="de-DE"/>
          </a:p>
        </c:txPr>
        <c:crossAx val="741612976"/>
        <c:crosses val="autoZero"/>
        <c:auto val="1"/>
        <c:lblAlgn val="ctr"/>
        <c:lblOffset val="100"/>
        <c:noMultiLvlLbl val="0"/>
      </c:catAx>
      <c:valAx>
        <c:axId val="741612976"/>
        <c:scaling>
          <c:orientation val="minMax"/>
          <c:max val="6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utiger LT Com 45 Light" panose="020B0303030504020204" pitchFamily="34" charset="0"/>
                    <a:ea typeface="+mn-ea"/>
                    <a:cs typeface="+mn-cs"/>
                  </a:defRPr>
                </a:pPr>
                <a:r>
                  <a:rPr lang="de-DE" b="1"/>
                  <a:t>TWh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utiger LT Com 45 Light" panose="020B030303050402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LT Com 45 Light" panose="020B0303030504020204" pitchFamily="34" charset="0"/>
                <a:ea typeface="+mn-ea"/>
                <a:cs typeface="+mn-cs"/>
              </a:defRPr>
            </a:pPr>
            <a:endParaRPr lang="de-DE"/>
          </a:p>
        </c:txPr>
        <c:crossAx val="7416133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62074074074075"/>
          <c:y val="9.8243870695579508E-2"/>
          <c:w val="0.18232370370370371"/>
          <c:h val="0.89288261242914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utiger LT Com 45 Light" panose="020B0303030504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Frutiger LT Com 45 Light" panose="020B0303030504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68284-3BC1-4572-899D-F8D1DA9F7438}" type="datetimeFigureOut">
              <a:rPr lang="de-DE" smtClean="0"/>
              <a:pPr/>
              <a:t>04.06.2019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07A6E-4BDD-45B1-9DCD-C7097C4FC6C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C7A2693-3C85-4EDF-BB50-6927BCA7BD34}" type="datetimeFigureOut">
              <a:rPr lang="de-DE" smtClean="0"/>
              <a:pPr/>
              <a:t>04.06.2019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9FC6FC1-29D5-435B-B083-1FD16EAEDB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FC1-29D5-435B-B083-1FD16EAEDBD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569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058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284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2188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4392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FC1-29D5-435B-B083-1FD16EAEDBD6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734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228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269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665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605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mostly</a:t>
            </a:r>
            <a:r>
              <a:rPr lang="de-DE" dirty="0" smtClean="0"/>
              <a:t> CHP,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constant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charge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storage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night</a:t>
            </a:r>
            <a:r>
              <a:rPr lang="de-DE" baseline="0" dirty="0" smtClean="0"/>
              <a:t>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786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15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heat storage discharge used for peak demand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storage mostly charged during the night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less CHP, more heat pump when wind is strong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37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631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43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731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1183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024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heat storage discharge used for peak demand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storage mostly charged during the night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less CHP, more heat pump when wind is strong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EE6B-F3A8-4EF8-9772-DA0ABE533DA4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95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800" y="1573200"/>
            <a:ext cx="8222400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460800" y="25164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60800" y="26208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460800" y="2844000"/>
            <a:ext cx="8222400" cy="3031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0800" y="201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60800" y="61128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57200" y="6436800"/>
            <a:ext cx="18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Grafik 19" descr="isi_43mm_p334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4800" y="6300000"/>
            <a:ext cx="1418400" cy="3915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lus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lussdiagramm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28000"/>
            <a:ext cx="8222825" cy="4138842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08400" y="1836000"/>
            <a:ext cx="18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732000" y="1836000"/>
            <a:ext cx="18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618000" y="1836000"/>
            <a:ext cx="18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baseline="0"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7" name="Titel 4"/>
          <p:cNvSpPr>
            <a:spLocks noGrp="1"/>
          </p:cNvSpPr>
          <p:nvPr>
            <p:ph type="title" hasCustomPrompt="1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576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pictur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706800" y="1728000"/>
            <a:ext cx="1980000" cy="19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706800" y="3888000"/>
            <a:ext cx="1980000" cy="19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60800" y="1728000"/>
            <a:ext cx="60804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9081" indent="-269081"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469106" indent="-200025"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673894" indent="-204788"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873919" indent="-200025"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4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50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55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50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3523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099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32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800" y="1573200"/>
            <a:ext cx="8222400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460800" y="25164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60800" y="26208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460800" y="2844000"/>
            <a:ext cx="3978000" cy="30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80000" y="2844000"/>
            <a:ext cx="3978000" cy="30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460800" y="61128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60800" y="201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57200" y="6436800"/>
            <a:ext cx="18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Grafik 18" descr="isi_43mm_p334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4800" y="6300000"/>
            <a:ext cx="1418400" cy="3915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err="1" smtClean="0"/>
              <a:t>dsf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330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341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273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051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96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89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968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6" name="Picture 2" descr="V:\Vorlagen\Logos\isi_logos\isi_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41" y="6200730"/>
            <a:ext cx="1428750" cy="540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529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6" name="Picture 2" descr="V:\Vorlagen\Logos\isi_logos\isi_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41" y="6200730"/>
            <a:ext cx="1428750" cy="540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36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linksbuen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  <a:lvl2pP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6" name="Picture 2" descr="V:\Vorlagen\Logos\isi_logos\isi_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41" y="6200730"/>
            <a:ext cx="1428750" cy="540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526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6" name="Picture 2" descr="V:\Vorlagen\Logos\isi_logos\isi_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41" y="6200730"/>
            <a:ext cx="1428750" cy="540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3555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6" name="Picture 2" descr="V:\Vorlagen\Logos\isi_logos\isi_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41" y="6200730"/>
            <a:ext cx="1428750" cy="540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3272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 dirty="0"/>
              <a:t>Logo</a:t>
            </a:r>
          </a:p>
          <a:p>
            <a:r>
              <a:rPr lang="de-DE" dirty="0"/>
              <a:t>Institute</a:t>
            </a:r>
            <a:endParaRPr lang="en-GB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 anchor="ctr"/>
          <a:lstStyle>
            <a:lvl1pPr>
              <a:defRPr sz="21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6" name="Picture 2" descr="V:\Vorlagen\Logos\isi_logos\isi_rg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41" y="6200730"/>
            <a:ext cx="1428750" cy="540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628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1801"/>
            </a:lvl1pPr>
            <a:lvl2pPr marL="342914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1" indent="0" algn="ctr">
              <a:buNone/>
              <a:defRPr sz="1200"/>
            </a:lvl4pPr>
            <a:lvl5pPr marL="1371654" indent="0" algn="ctr">
              <a:buNone/>
              <a:defRPr sz="1200"/>
            </a:lvl5pPr>
            <a:lvl6pPr marL="1714568" indent="0" algn="ctr">
              <a:buNone/>
              <a:defRPr sz="1200"/>
            </a:lvl6pPr>
            <a:lvl7pPr marL="2057481" indent="0" algn="ctr">
              <a:buNone/>
              <a:defRPr sz="1200"/>
            </a:lvl7pPr>
            <a:lvl8pPr marL="2400395" indent="0" algn="ctr">
              <a:buNone/>
              <a:defRPr sz="1200"/>
            </a:lvl8pPr>
            <a:lvl9pPr marL="2743308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2271-C4F4-41E9-B290-4BBEA5065016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869-A9EE-4360-9142-5BA1A626B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2271-C4F4-41E9-B290-4BBEA5065016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869-A9EE-4360-9142-5BA1A626B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18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SzPct val="120000"/>
              <a:buFont typeface="Wingdings" pitchFamily="2" charset="2"/>
              <a:buChar char="§"/>
              <a:defRPr>
                <a:latin typeface="Frutiger LT Com 45 Light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nu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1pPr>
            <a:lvl2pPr marL="625475" indent="-26352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2pPr>
            <a:lvl3pPr marL="898525" indent="-26987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3pPr>
            <a:lvl4pPr marL="1165225" indent="-269875">
              <a:buClr>
                <a:schemeClr val="accent3"/>
              </a:buClr>
              <a:buFont typeface="+mj-lt"/>
              <a:buAutoNum type="arabicPeriod"/>
              <a:defRPr/>
            </a:lvl4pPr>
            <a:lvl5pPr marL="1431925" indent="-2667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57200" y="1728000"/>
            <a:ext cx="3924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2"/>
          </p:nvPr>
        </p:nvSpPr>
        <p:spPr>
          <a:xfrm>
            <a:off x="4748400" y="1753200"/>
            <a:ext cx="3924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tabLst>
                <a:tab pos="0" algn="l"/>
              </a:tabLst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457200" y="1728000"/>
            <a:ext cx="198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57200" y="3888000"/>
            <a:ext cx="198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2592000" y="1728000"/>
            <a:ext cx="60804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706800" y="1728000"/>
            <a:ext cx="198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706800" y="3888000"/>
            <a:ext cx="198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60800" y="1728000"/>
            <a:ext cx="60804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60800" y="1728000"/>
            <a:ext cx="8226000" cy="414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/>
          <p:cNvCxnSpPr/>
          <p:nvPr/>
        </p:nvCxnSpPr>
        <p:spPr>
          <a:xfrm>
            <a:off x="460800" y="61128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platzhalter 18"/>
          <p:cNvSpPr>
            <a:spLocks noGrp="1"/>
          </p:cNvSpPr>
          <p:nvPr>
            <p:ph type="title"/>
          </p:nvPr>
        </p:nvSpPr>
        <p:spPr>
          <a:xfrm>
            <a:off x="460800" y="356400"/>
            <a:ext cx="82224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457200" y="6436800"/>
            <a:ext cx="18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57200" y="6588000"/>
            <a:ext cx="18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de-DE" sz="80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dirty="0" smtClean="0">
              <a:solidFill>
                <a:srgbClr val="A8AFAF"/>
              </a:solidFill>
              <a:latin typeface="+mn-lt"/>
            </a:endParaRPr>
          </a:p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0800" y="201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isi_43mm_p334_rgb.emf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264800" y="6300000"/>
            <a:ext cx="1418400" cy="3915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0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</p:sldLayoutIdLst>
  <p:txStyles>
    <p:titleStyle>
      <a:lvl1pPr algn="l" defTabSz="914400" rtl="0" eaLnBrk="1" latinLnBrk="0" hangingPunct="1">
        <a:spcBef>
          <a:spcPct val="0"/>
        </a:spcBef>
        <a:buNone/>
        <a:defRPr sz="2700" kern="1200" spc="300">
          <a:solidFill>
            <a:schemeClr val="tx1"/>
          </a:solidFill>
          <a:latin typeface="Frutiger LT Com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550"/>
        </a:spcAft>
        <a:buFont typeface="Arial" pitchFamily="34" charset="0"/>
        <a:buNone/>
        <a:defRPr sz="1600" kern="1200" baseline="0">
          <a:solidFill>
            <a:schemeClr val="tx1"/>
          </a:solidFill>
          <a:latin typeface="Frutiger 45 Light" pitchFamily="34" charset="0"/>
          <a:ea typeface="+mn-ea"/>
          <a:cs typeface="+mn-cs"/>
        </a:defRPr>
      </a:lvl1pPr>
      <a:lvl2pPr marL="6286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007A87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2pPr>
      <a:lvl3pPr marL="8953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4pPr>
      <a:lvl5pPr marL="1438275" indent="-276225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rank.Sensfuss@isi.fraunhofer.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hyperlink" Target="http://www.isi.fraunhofer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86030" y="2697556"/>
            <a:ext cx="8222400" cy="1019476"/>
          </a:xfrm>
        </p:spPr>
        <p:txBody>
          <a:bodyPr>
            <a:noAutofit/>
          </a:bodyPr>
          <a:lstStyle/>
          <a:p>
            <a:pPr algn="ctr"/>
            <a:endParaRPr lang="de-DE" sz="16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DE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Energiegespräche Wien</a:t>
            </a:r>
            <a:r>
              <a:rPr lang="en-GB" sz="135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1600" b="1" dirty="0"/>
              <a:t>„Die Umsetzung der </a:t>
            </a:r>
            <a:r>
              <a:rPr lang="de-DE" sz="1600" b="1" dirty="0" smtClean="0"/>
              <a:t>europäischen Klimaziele </a:t>
            </a:r>
            <a:r>
              <a:rPr lang="de-DE" sz="1600" b="1" dirty="0"/>
              <a:t>– Herausforderungen und Chancen“</a:t>
            </a:r>
          </a:p>
          <a:p>
            <a:pPr algn="ctr"/>
            <a:endParaRPr lang="de-DE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</a:t>
            </a:r>
            <a:r>
              <a:rPr lang="de-DE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Frank Sensfuß, Fraunhofer ISI</a:t>
            </a:r>
            <a:r>
              <a:rPr lang="de-DE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Wien 04.06.2019</a:t>
            </a:r>
            <a:endParaRPr lang="de-DE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i="1" dirty="0"/>
              <a:t>Wind, Sektorkopplung und Übertragungsnetze als Backbone </a:t>
            </a:r>
            <a:r>
              <a:rPr lang="de-DE" sz="3200" i="1" dirty="0" smtClean="0"/>
              <a:t/>
            </a:r>
            <a:br>
              <a:rPr lang="de-DE" sz="3200" i="1" dirty="0" smtClean="0"/>
            </a:br>
            <a:r>
              <a:rPr lang="de-DE" sz="3200" i="1" dirty="0" smtClean="0"/>
              <a:t>des </a:t>
            </a:r>
            <a:r>
              <a:rPr lang="de-DE" sz="3200" i="1" dirty="0"/>
              <a:t>Energiesystems der </a:t>
            </a:r>
            <a:r>
              <a:rPr lang="de-DE" sz="3200" i="1" dirty="0" smtClean="0"/>
              <a:t>Zukunft</a:t>
            </a:r>
            <a:endParaRPr lang="de-D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8" y="4653307"/>
            <a:ext cx="2267744" cy="151182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98" y="4653136"/>
            <a:ext cx="2688000" cy="1512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70" y="4653136"/>
            <a:ext cx="2268886" cy="1512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34" y="4653136"/>
            <a:ext cx="2016000" cy="1512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298" y="4646193"/>
            <a:ext cx="3704361" cy="15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936104"/>
          </a:xfrm>
        </p:spPr>
        <p:txBody>
          <a:bodyPr/>
          <a:lstStyle/>
          <a:p>
            <a:r>
              <a:rPr lang="de-DE" sz="2400" dirty="0" smtClean="0">
                <a:latin typeface="+mj-lt"/>
              </a:rPr>
              <a:t>STROMERZEUGUNG IN EUROPA 11-17.01.2050</a:t>
            </a:r>
            <a:endParaRPr lang="de-DE" sz="2400" dirty="0">
              <a:latin typeface="+mj-lt"/>
            </a:endParaRPr>
          </a:p>
        </p:txBody>
      </p:sp>
      <p:pic>
        <p:nvPicPr>
          <p:cNvPr id="2050" name="Grafik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8820"/>
            <a:ext cx="7788930" cy="36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55253" y="5126649"/>
            <a:ext cx="5569122" cy="378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Mon    Tue     Wen      Thu	</a:t>
            </a: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 Sun		  </a:t>
            </a:r>
            <a:endParaRPr lang="de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37424" y="1808820"/>
            <a:ext cx="2449170" cy="37804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Pfad</a:t>
            </a:r>
            <a:r>
              <a:rPr lang="en-GB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Diversification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8894"/>
          <a:stretch/>
        </p:blipFill>
        <p:spPr>
          <a:xfrm>
            <a:off x="413538" y="1756023"/>
            <a:ext cx="8263183" cy="375988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VERSORGUNG DER WÄRMENETZE IN EUROPA 11.-17.01.2050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10" y="5031231"/>
            <a:ext cx="5569179" cy="48467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137424" y="1808820"/>
            <a:ext cx="2449170" cy="37804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Pfad</a:t>
            </a:r>
            <a:r>
              <a:rPr lang="en-GB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Diversification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VERSORGUNG DER WÄRMENETZE IN EUROPA 11.-17.01.2050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t="9267"/>
          <a:stretch/>
        </p:blipFill>
        <p:spPr>
          <a:xfrm>
            <a:off x="467544" y="1808820"/>
            <a:ext cx="8102286" cy="36715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05826" y="1808820"/>
            <a:ext cx="2267559" cy="3780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Pfad</a:t>
            </a:r>
            <a:r>
              <a:rPr lang="en-GB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Localisation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04" y="4998112"/>
            <a:ext cx="5569179" cy="4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VERSORGUNG DER WÄRMENETZE IN </a:t>
            </a:r>
            <a:r>
              <a:rPr lang="de-DE" dirty="0" smtClean="0"/>
              <a:t>UK </a:t>
            </a:r>
            <a:r>
              <a:rPr lang="de-DE" dirty="0"/>
              <a:t>11.-17.01.2050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8007"/>
          <a:stretch/>
        </p:blipFill>
        <p:spPr>
          <a:xfrm>
            <a:off x="338897" y="1796009"/>
            <a:ext cx="8102286" cy="37225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05826" y="1796009"/>
            <a:ext cx="2449170" cy="37804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Pfad</a:t>
            </a:r>
            <a:r>
              <a:rPr lang="en-GB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Diversification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5032302"/>
            <a:ext cx="5569179" cy="4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VERSORGUNG DER WÄRMENETZE IN </a:t>
            </a:r>
            <a:r>
              <a:rPr lang="de-DE" dirty="0" smtClean="0"/>
              <a:t>UK </a:t>
            </a:r>
            <a:r>
              <a:rPr lang="de-DE" dirty="0"/>
              <a:t>11.-17.01.2050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9343"/>
          <a:stretch/>
        </p:blipFill>
        <p:spPr>
          <a:xfrm>
            <a:off x="461726" y="1808820"/>
            <a:ext cx="8102286" cy="36685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10" y="5031231"/>
            <a:ext cx="5569179" cy="48467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005826" y="1808820"/>
            <a:ext cx="2267559" cy="3780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Pfad</a:t>
            </a:r>
            <a:r>
              <a:rPr lang="en-GB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GB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Localisation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936104"/>
          </a:xfrm>
        </p:spPr>
        <p:txBody>
          <a:bodyPr/>
          <a:lstStyle/>
          <a:p>
            <a:r>
              <a:rPr lang="de-DE" dirty="0" smtClean="0"/>
              <a:t>AUSNUTZUNG DES ERZEUGNGSPOTENTIALS DER WINDENERGIE AN LAND 2050</a:t>
            </a:r>
            <a:endParaRPr lang="de-DE" dirty="0"/>
          </a:p>
        </p:txBody>
      </p:sp>
      <p:pic>
        <p:nvPicPr>
          <p:cNvPr id="6" name="Grafik 5" descr="K:\X\User\kleinschmitt\SET-Nav\Kachelgrafiken\35036_2050_windonshore_PU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2" t="4647" r="28906"/>
          <a:stretch/>
        </p:blipFill>
        <p:spPr bwMode="auto">
          <a:xfrm>
            <a:off x="467545" y="1889043"/>
            <a:ext cx="2611862" cy="35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 descr="K:\X\User\kleinschmitt\SET-Nav\Kachelgrafiken\34919_2050_windonshore_PU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6409" r="91868" b="66453"/>
          <a:stretch/>
        </p:blipFill>
        <p:spPr bwMode="auto">
          <a:xfrm>
            <a:off x="7650342" y="1883465"/>
            <a:ext cx="1197125" cy="2665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 descr="K:\X\User\kleinschmitt\SET-Nav\Kachelgrafiken\34944_2050_windonshore_PU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4496" r="28634"/>
          <a:stretch/>
        </p:blipFill>
        <p:spPr bwMode="auto">
          <a:xfrm>
            <a:off x="4842030" y="1883466"/>
            <a:ext cx="2628790" cy="3527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828139" y="1884468"/>
            <a:ext cx="1296144" cy="3780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Localisation</a:t>
            </a:r>
            <a:endParaRPr lang="de-D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7714" y="1889042"/>
            <a:ext cx="1988052" cy="378042"/>
          </a:xfrm>
          <a:prstGeom prst="rect">
            <a:avLst/>
          </a:prstGeom>
          <a:solidFill>
            <a:srgbClr val="C0504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Champions</a:t>
            </a:r>
            <a:endParaRPr lang="de-D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3079407" y="2510898"/>
            <a:ext cx="1762624" cy="324036"/>
          </a:xfrm>
          <a:prstGeom prst="rightArrow">
            <a:avLst/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Textfeld 12"/>
          <p:cNvSpPr txBox="1"/>
          <p:nvPr/>
        </p:nvSpPr>
        <p:spPr>
          <a:xfrm>
            <a:off x="3174693" y="2369702"/>
            <a:ext cx="1404156" cy="54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Viel Wasserstoff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162760" y="3537012"/>
            <a:ext cx="1404156" cy="815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Mehr Infrastruktur  notwendig</a:t>
            </a:r>
          </a:p>
        </p:txBody>
      </p:sp>
    </p:spTree>
    <p:extLst>
      <p:ext uri="{BB962C8B-B14F-4D97-AF65-F5344CB8AC3E}">
        <p14:creationId xmlns:p14="http://schemas.microsoft.com/office/powerpoint/2010/main" val="41671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Ausnutzung des Erzeugungspotentials für Freiflächen-PV im Jahr 2050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1813929"/>
            <a:ext cx="3098239" cy="349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808820"/>
            <a:ext cx="3123759" cy="35019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feil nach rechts 6"/>
          <p:cNvSpPr/>
          <p:nvPr/>
        </p:nvSpPr>
        <p:spPr>
          <a:xfrm>
            <a:off x="3703074" y="2456892"/>
            <a:ext cx="1762624" cy="324036"/>
          </a:xfrm>
          <a:prstGeom prst="rightArrow">
            <a:avLst/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" name="Textfeld 7"/>
          <p:cNvSpPr txBox="1"/>
          <p:nvPr/>
        </p:nvSpPr>
        <p:spPr>
          <a:xfrm>
            <a:off x="3798360" y="2315696"/>
            <a:ext cx="1404156" cy="54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Viel Wasserstoff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786427" y="3483006"/>
            <a:ext cx="1404156" cy="815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Mehr Erzeugung notwendig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Handelskapazität (NTC) zwischen Ländern 2050 in GW</a:t>
            </a:r>
            <a:endParaRPr lang="de-DE" dirty="0"/>
          </a:p>
        </p:txBody>
      </p:sp>
      <p:pic>
        <p:nvPicPr>
          <p:cNvPr id="5" name="Grafik 4" descr="K:\X\P\SET NAV_332135\6_Berichte\Grafiken\34919_2050_Capacity0(55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2" t="13607" r="30141"/>
          <a:stretch/>
        </p:blipFill>
        <p:spPr bwMode="auto">
          <a:xfrm>
            <a:off x="413538" y="1916832"/>
            <a:ext cx="3364670" cy="3530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 descr="K:\X\P\SET NAV_332135\6_Berichte\Grafiken\34944_2050_Capacity0(19)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2" t="13229" r="30141"/>
          <a:stretch/>
        </p:blipFill>
        <p:spPr bwMode="auto">
          <a:xfrm>
            <a:off x="5274078" y="1909109"/>
            <a:ext cx="3364670" cy="3545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1909109"/>
            <a:ext cx="1620180" cy="37804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Diversification</a:t>
            </a:r>
            <a:endParaRPr lang="en-GB" sz="82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74078" y="1895774"/>
            <a:ext cx="1782198" cy="3780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Localisation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07855" y="2185492"/>
            <a:ext cx="1566174" cy="3240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400" dirty="0">
                <a:latin typeface="+mj-lt"/>
              </a:rPr>
              <a:t>Optimiert</a:t>
            </a:r>
            <a:endParaRPr lang="de-DE" sz="1200" dirty="0">
              <a:latin typeface="+mj-lt"/>
            </a:endParaRPr>
          </a:p>
        </p:txBody>
      </p:sp>
      <p:sp>
        <p:nvSpPr>
          <p:cNvPr id="11" name="Pfeil nach rechts 10"/>
          <p:cNvSpPr/>
          <p:nvPr/>
        </p:nvSpPr>
        <p:spPr>
          <a:xfrm rot="10800000">
            <a:off x="3545886" y="2563535"/>
            <a:ext cx="1528093" cy="270030"/>
          </a:xfrm>
          <a:prstGeom prst="rightArrow">
            <a:avLst/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Textfeld 11"/>
          <p:cNvSpPr txBox="1"/>
          <p:nvPr/>
        </p:nvSpPr>
        <p:spPr>
          <a:xfrm>
            <a:off x="3621917" y="3266982"/>
            <a:ext cx="1566174" cy="3240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400" dirty="0">
                <a:latin typeface="+mj-lt"/>
              </a:rPr>
              <a:t>Begrenzt</a:t>
            </a:r>
            <a:endParaRPr lang="de-DE" sz="1200" dirty="0">
              <a:latin typeface="+mj-lt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3603144" y="3591018"/>
            <a:ext cx="1528093" cy="270030"/>
          </a:xfrm>
          <a:prstGeom prst="rightArrow">
            <a:avLst/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17279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460800" y="1268760"/>
            <a:ext cx="8222400" cy="4599240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800" dirty="0" smtClean="0"/>
              <a:t>Eine stabile Versorgung der Strom &amp; Wärmenetze bei 96% Dekarbonisierung ist machbar</a:t>
            </a:r>
          </a:p>
          <a:p>
            <a:pPr marL="728663" lvl="1" indent="-257175">
              <a:buFont typeface="Arial" panose="020B0604020202020204" pitchFamily="34" charset="0"/>
              <a:buChar char="•"/>
            </a:pPr>
            <a:r>
              <a:rPr lang="de-DE" sz="1800" dirty="0" smtClean="0"/>
              <a:t>Die CO</a:t>
            </a:r>
            <a:r>
              <a:rPr lang="de-DE" sz="1800" baseline="-25000" dirty="0" smtClean="0"/>
              <a:t>2</a:t>
            </a:r>
            <a:r>
              <a:rPr lang="de-DE" sz="1800" dirty="0" smtClean="0"/>
              <a:t> Vermeidungskosten/Preise werden dafür allerdings über 100 €/t steigen müssen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800" dirty="0" smtClean="0"/>
              <a:t>Erneuerbare Energien,  </a:t>
            </a:r>
            <a:r>
              <a:rPr lang="de-DE" sz="1800" dirty="0" smtClean="0"/>
              <a:t>insbesondere Windenergie sind ein wichtiger </a:t>
            </a:r>
            <a:r>
              <a:rPr lang="de-DE" sz="1800" dirty="0" smtClean="0"/>
              <a:t>Faktor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800" dirty="0" smtClean="0"/>
              <a:t>Wärmenetze </a:t>
            </a:r>
            <a:r>
              <a:rPr lang="de-DE" sz="1800" dirty="0" smtClean="0"/>
              <a:t>helfen technologische Unsicherheit auf der Erzeugungsseite zu beherrschen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800" dirty="0" smtClean="0"/>
              <a:t>Starke Stromnetze senken die Systemkosten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800" dirty="0" smtClean="0"/>
              <a:t>Das </a:t>
            </a:r>
            <a:r>
              <a:rPr lang="de-DE" sz="1800" dirty="0" smtClean="0"/>
              <a:t>Regel- und Gebührenwerk </a:t>
            </a:r>
            <a:r>
              <a:rPr lang="de-DE" sz="1800" dirty="0" smtClean="0"/>
              <a:t>muss </a:t>
            </a:r>
            <a:r>
              <a:rPr lang="de-DE" sz="1800" dirty="0" smtClean="0"/>
              <a:t>effiziente</a:t>
            </a:r>
            <a:r>
              <a:rPr lang="de-DE" sz="1800" dirty="0" smtClean="0"/>
              <a:t> </a:t>
            </a:r>
            <a:r>
              <a:rPr lang="de-DE" sz="1800" dirty="0" smtClean="0"/>
              <a:t>Sektorkopplung </a:t>
            </a:r>
            <a:r>
              <a:rPr lang="de-DE" sz="1800" dirty="0" smtClean="0"/>
              <a:t>ermöglichen</a:t>
            </a:r>
            <a:endParaRPr lang="de-DE" sz="1800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800" dirty="0" smtClean="0"/>
              <a:t>Stromdirektnutzung senkt den Bedarf an Erzeugungsinfrastrukturen gegenüber Wasserstoff oder synthetischen Kohlenwasserstoffen</a:t>
            </a:r>
            <a:endParaRPr lang="de-DE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0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4204240" y="428408"/>
            <a:ext cx="288032" cy="216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1600" dirty="0" smtClean="0">
                <a:latin typeface="+mj-lt"/>
              </a:rPr>
              <a:t>?</a:t>
            </a:r>
            <a:endParaRPr lang="de-DE" sz="1600" dirty="0" err="1" smtClean="0"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87814" y="1650612"/>
            <a:ext cx="8194786" cy="65089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de-DE"/>
            </a:defPPr>
            <a:lvl1pPr algn="ctr">
              <a:defRPr sz="2000" b="1">
                <a:latin typeface="+mj-lt"/>
              </a:defRPr>
            </a:lvl1pPr>
          </a:lstStyle>
          <a:p>
            <a:endParaRPr lang="de-DE" sz="3500" dirty="0" smtClean="0"/>
          </a:p>
          <a:p>
            <a:endParaRPr lang="de-DE" sz="3500" dirty="0"/>
          </a:p>
          <a:p>
            <a:endParaRPr lang="de-DE" sz="3500" dirty="0" smtClean="0"/>
          </a:p>
          <a:p>
            <a:r>
              <a:rPr lang="de-DE" sz="3500" dirty="0" smtClean="0"/>
              <a:t>Vielen </a:t>
            </a:r>
            <a:r>
              <a:rPr lang="de-DE" sz="3500" dirty="0" smtClean="0"/>
              <a:t>Dank für ihre Aufmerksamkeit !</a:t>
            </a:r>
            <a:endParaRPr lang="de-DE" sz="3500" dirty="0"/>
          </a:p>
        </p:txBody>
      </p:sp>
      <p:sp>
        <p:nvSpPr>
          <p:cNvPr id="3" name="Textfeld 2"/>
          <p:cNvSpPr txBox="1"/>
          <p:nvPr/>
        </p:nvSpPr>
        <p:spPr>
          <a:xfrm>
            <a:off x="496135" y="3429000"/>
            <a:ext cx="8187065" cy="11521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de-DE" sz="2600" b="1" dirty="0" smtClean="0">
              <a:latin typeface="+mj-lt"/>
            </a:endParaRPr>
          </a:p>
          <a:p>
            <a:r>
              <a:rPr lang="de-DE" sz="2000" b="1" dirty="0" smtClean="0">
                <a:latin typeface="+mj-lt"/>
              </a:rPr>
              <a:t>Kontakt</a:t>
            </a:r>
            <a:r>
              <a:rPr lang="de-DE" sz="2000" b="1" dirty="0" smtClean="0">
                <a:latin typeface="+mj-lt"/>
              </a:rPr>
              <a:t>:</a:t>
            </a:r>
          </a:p>
          <a:p>
            <a:r>
              <a:rPr lang="de-DE" sz="2000" dirty="0" smtClean="0">
                <a:latin typeface="+mj-lt"/>
              </a:rPr>
              <a:t>Dr. Frank </a:t>
            </a:r>
            <a:r>
              <a:rPr lang="de-DE" sz="2000" dirty="0" smtClean="0">
                <a:latin typeface="+mj-lt"/>
              </a:rPr>
              <a:t>Sensfuß</a:t>
            </a:r>
          </a:p>
          <a:p>
            <a:r>
              <a:rPr lang="de-DE" sz="2000" dirty="0" smtClean="0">
                <a:latin typeface="+mj-lt"/>
              </a:rPr>
              <a:t>Leitung Geschäftsfeld Strommärkte und –Infrastrukturen</a:t>
            </a:r>
          </a:p>
          <a:p>
            <a:r>
              <a:rPr lang="de-DE" sz="2000" dirty="0" smtClean="0">
                <a:latin typeface="+mj-lt"/>
              </a:rPr>
              <a:t>Fraunhofer-Institut für System- und Innovationsforschung</a:t>
            </a:r>
            <a:endParaRPr lang="de-DE" sz="2000" dirty="0" smtClean="0">
              <a:latin typeface="+mj-lt"/>
            </a:endParaRPr>
          </a:p>
          <a:p>
            <a:r>
              <a:rPr lang="de-DE" sz="2000" dirty="0" smtClean="0">
                <a:latin typeface="+mj-lt"/>
                <a:hlinkClick r:id="rId3"/>
              </a:rPr>
              <a:t>Frank.Sensfuss@isi.fraunhofer.de</a:t>
            </a:r>
            <a:endParaRPr lang="de-DE" sz="2000" dirty="0" smtClean="0">
              <a:latin typeface="+mj-lt"/>
            </a:endParaRPr>
          </a:p>
          <a:p>
            <a:r>
              <a:rPr lang="de-DE" sz="2000" dirty="0" smtClean="0">
                <a:latin typeface="+mj-lt"/>
                <a:hlinkClick r:id="rId4"/>
              </a:rPr>
              <a:t>http://www.isi.fraunhofer.de</a:t>
            </a:r>
            <a:r>
              <a:rPr lang="de-DE" sz="2000" dirty="0" smtClean="0">
                <a:latin typeface="+mj-lt"/>
              </a:rPr>
              <a:t> </a:t>
            </a:r>
            <a:endParaRPr lang="de-DE" sz="2000" dirty="0" smtClean="0">
              <a:latin typeface="+mj-lt"/>
            </a:endParaRPr>
          </a:p>
          <a:p>
            <a:r>
              <a:rPr lang="de-DE" sz="2000" u="sng" dirty="0" smtClean="0">
                <a:solidFill>
                  <a:srgbClr val="007A87"/>
                </a:solidFill>
                <a:latin typeface="+mj-lt"/>
              </a:rPr>
              <a:t>http</a:t>
            </a:r>
            <a:r>
              <a:rPr lang="de-DE" sz="2000" u="sng" dirty="0" smtClean="0">
                <a:solidFill>
                  <a:srgbClr val="007A87"/>
                </a:solidFill>
                <a:latin typeface="+mj-lt"/>
              </a:rPr>
              <a:t>://www.enertile.eu</a:t>
            </a:r>
          </a:p>
          <a:p>
            <a:endParaRPr lang="de-DE" sz="2600" dirty="0" smtClean="0">
              <a:latin typeface="+mj-lt"/>
            </a:endParaRPr>
          </a:p>
          <a:p>
            <a:endParaRPr lang="de-DE" sz="2600" dirty="0" smtClean="0">
              <a:latin typeface="+mj-lt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301208"/>
            <a:ext cx="1376713" cy="4569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925" y="3300214"/>
            <a:ext cx="18192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936104"/>
          </a:xfrm>
        </p:spPr>
        <p:txBody>
          <a:bodyPr/>
          <a:lstStyle/>
          <a:p>
            <a:r>
              <a:rPr lang="de-DE" dirty="0" smtClean="0"/>
              <a:t>DIE HERAUSFORDERUNG: DEKARBONISIERE STROM,WÄRME UND WASSERSTOFFVERSORGUNG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3131219" y="5328738"/>
          <a:ext cx="2349261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261">
                  <a:extLst>
                    <a:ext uri="{9D8B030D-6E8A-4147-A177-3AD203B41FA5}">
                      <a16:colId xmlns:a16="http://schemas.microsoft.com/office/drawing/2014/main" val="83873729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2050</a:t>
                      </a:r>
                      <a:endParaRPr lang="de-DE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5361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63 </a:t>
                      </a:r>
                      <a:r>
                        <a:rPr lang="de-DE" sz="1500" dirty="0" err="1" smtClean="0"/>
                        <a:t>Mt</a:t>
                      </a:r>
                      <a:r>
                        <a:rPr lang="de-DE" sz="1500" dirty="0" smtClean="0"/>
                        <a:t> (-96%)</a:t>
                      </a:r>
                      <a:endParaRPr lang="de-DE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23662725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118802" y="5560879"/>
            <a:ext cx="864096" cy="216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1500" b="1" dirty="0">
                <a:latin typeface="+mj-lt"/>
              </a:rPr>
              <a:t>CO</a:t>
            </a:r>
            <a:r>
              <a:rPr lang="de-DE" sz="1500" b="1" baseline="-25000" dirty="0">
                <a:latin typeface="+mj-lt"/>
              </a:rPr>
              <a:t>2</a:t>
            </a:r>
            <a:r>
              <a:rPr lang="de-DE" sz="1500" b="1" dirty="0">
                <a:latin typeface="+mj-lt"/>
              </a:rPr>
              <a:t>-Limit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78182" y="5300180"/>
            <a:ext cx="2484276" cy="6514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500" b="1" dirty="0">
                <a:latin typeface="+mj-lt"/>
              </a:rPr>
              <a:t>~ 315 </a:t>
            </a:r>
            <a:r>
              <a:rPr lang="de-DE" sz="1500" b="1">
                <a:latin typeface="+mj-lt"/>
              </a:rPr>
              <a:t>TWh </a:t>
            </a:r>
            <a:r>
              <a:rPr lang="de-DE" sz="1500" b="1" smtClean="0">
                <a:latin typeface="+mj-lt"/>
              </a:rPr>
              <a:t>Erdgas</a:t>
            </a:r>
            <a:endParaRPr lang="de-DE" sz="1500" b="1" dirty="0"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44597" y="1201842"/>
            <a:ext cx="739882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 smtClean="0">
                <a:latin typeface="+mj-lt"/>
              </a:rPr>
              <a:t>Pfade der Dekarbonisierung sind sehr unterschiedlich</a:t>
            </a:r>
            <a:endParaRPr lang="de-DE" dirty="0"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2138741"/>
            <a:ext cx="9037838" cy="36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Pathways, External Assumptions</a:t>
            </a:r>
            <a:endParaRPr lang="en-GB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197514" y="1834345"/>
          <a:ext cx="8640961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929">
                  <a:extLst>
                    <a:ext uri="{9D8B030D-6E8A-4147-A177-3AD203B41FA5}">
                      <a16:colId xmlns:a16="http://schemas.microsoft.com/office/drawing/2014/main" val="980595527"/>
                    </a:ext>
                  </a:extLst>
                </a:gridCol>
                <a:gridCol w="1379084">
                  <a:extLst>
                    <a:ext uri="{9D8B030D-6E8A-4147-A177-3AD203B41FA5}">
                      <a16:colId xmlns:a16="http://schemas.microsoft.com/office/drawing/2014/main" val="1216125751"/>
                    </a:ext>
                  </a:extLst>
                </a:gridCol>
                <a:gridCol w="1206698">
                  <a:extLst>
                    <a:ext uri="{9D8B030D-6E8A-4147-A177-3AD203B41FA5}">
                      <a16:colId xmlns:a16="http://schemas.microsoft.com/office/drawing/2014/main" val="3307775006"/>
                    </a:ext>
                  </a:extLst>
                </a:gridCol>
                <a:gridCol w="1034313">
                  <a:extLst>
                    <a:ext uri="{9D8B030D-6E8A-4147-A177-3AD203B41FA5}">
                      <a16:colId xmlns:a16="http://schemas.microsoft.com/office/drawing/2014/main" val="296636140"/>
                    </a:ext>
                  </a:extLst>
                </a:gridCol>
                <a:gridCol w="1637661">
                  <a:extLst>
                    <a:ext uri="{9D8B030D-6E8A-4147-A177-3AD203B41FA5}">
                      <a16:colId xmlns:a16="http://schemas.microsoft.com/office/drawing/2014/main" val="3875992997"/>
                    </a:ext>
                  </a:extLst>
                </a:gridCol>
                <a:gridCol w="1465276">
                  <a:extLst>
                    <a:ext uri="{9D8B030D-6E8A-4147-A177-3AD203B41FA5}">
                      <a16:colId xmlns:a16="http://schemas.microsoft.com/office/drawing/2014/main" val="248733549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Scenario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Demand</a:t>
                      </a:r>
                      <a:r>
                        <a:rPr lang="en-GB" sz="1400" baseline="0" noProof="0" dirty="0" smtClean="0"/>
                        <a:t> (</a:t>
                      </a:r>
                      <a:r>
                        <a:rPr lang="en-GB" sz="1400" noProof="0" dirty="0" smtClean="0"/>
                        <a:t>incl.</a:t>
                      </a:r>
                      <a:r>
                        <a:rPr lang="en-GB" sz="1400" baseline="0" noProof="0" dirty="0" smtClean="0"/>
                        <a:t> H2) </a:t>
                      </a:r>
                      <a:r>
                        <a:rPr lang="en-GB" sz="1400" noProof="0" dirty="0" smtClean="0"/>
                        <a:t>2050</a:t>
                      </a:r>
                    </a:p>
                    <a:p>
                      <a:pPr algn="ctr"/>
                      <a:r>
                        <a:rPr lang="en-GB" sz="1400" noProof="0" dirty="0" err="1" smtClean="0"/>
                        <a:t>TWhel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Nuclear</a:t>
                      </a:r>
                    </a:p>
                    <a:p>
                      <a:pPr algn="ctr"/>
                      <a:r>
                        <a:rPr lang="en-GB" sz="1400" noProof="0" dirty="0" smtClean="0"/>
                        <a:t>2050 TWh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CCS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Min.</a:t>
                      </a:r>
                      <a:r>
                        <a:rPr lang="en-GB" sz="1400" baseline="0" noProof="0" dirty="0" smtClean="0"/>
                        <a:t> Grid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Max.</a:t>
                      </a:r>
                      <a:r>
                        <a:rPr lang="en-GB" sz="1400" baseline="0" noProof="0" dirty="0" smtClean="0"/>
                        <a:t> Grid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57667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Diversification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5376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29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No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TYNDP2018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Free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766387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Directed</a:t>
                      </a:r>
                      <a:r>
                        <a:rPr lang="en-GB" sz="1400" baseline="0" noProof="0" dirty="0" smtClean="0"/>
                        <a:t> Vision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4551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801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GB" sz="1400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TYNDP2018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2030 TYNDP2018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2040 free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2050 free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877618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Localisation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5446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164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No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TYNDP2018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2030 TYNDP2018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2040 2030</a:t>
                      </a:r>
                      <a:r>
                        <a:rPr lang="en-GB" sz="1400" baseline="0" noProof="0" dirty="0" smtClean="0"/>
                        <a:t> +15%</a:t>
                      </a:r>
                      <a:endParaRPr lang="en-GB" sz="1400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2050 2040</a:t>
                      </a:r>
                      <a:r>
                        <a:rPr lang="en-GB" sz="1400" baseline="0" noProof="0" dirty="0" smtClean="0"/>
                        <a:t> +15%</a:t>
                      </a:r>
                      <a:endParaRPr lang="en-GB" sz="1400" noProof="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012236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National Champions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3950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377</a:t>
                      </a:r>
                      <a:endParaRPr lang="en-GB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Yes</a:t>
                      </a:r>
                      <a:r>
                        <a:rPr lang="en-GB" sz="1400" baseline="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+ higher cost</a:t>
                      </a:r>
                      <a:endParaRPr lang="en-GB" sz="1400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TYNDP2018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2030 TYNDP2018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2040 2030</a:t>
                      </a:r>
                      <a:r>
                        <a:rPr lang="en-GB" sz="1400" baseline="0" noProof="0" dirty="0" smtClean="0"/>
                        <a:t> +30%</a:t>
                      </a:r>
                      <a:endParaRPr lang="en-GB" sz="1400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2050 2040</a:t>
                      </a:r>
                      <a:r>
                        <a:rPr lang="en-GB" sz="1400" baseline="0" noProof="0" dirty="0" smtClean="0"/>
                        <a:t> +30%</a:t>
                      </a:r>
                      <a:endParaRPr lang="en-GB" sz="1400" noProof="0" dirty="0" smtClean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807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4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/>
              <a:t>A stable electricity &amp; heat grid system with 96% decarbonisation is possible</a:t>
            </a:r>
          </a:p>
          <a:p>
            <a:pPr marL="728663" lvl="1" indent="-257175">
              <a:buFont typeface="Arial" panose="020B0604020202020204" pitchFamily="34" charset="0"/>
              <a:buChar char="•"/>
            </a:pPr>
            <a:r>
              <a:rPr lang="en-GB" sz="1500" dirty="0"/>
              <a:t>Foreseeable CO</a:t>
            </a:r>
            <a:r>
              <a:rPr lang="en-GB" sz="1500" baseline="-25000" dirty="0"/>
              <a:t>2</a:t>
            </a:r>
            <a:r>
              <a:rPr lang="en-GB" sz="1500" dirty="0"/>
              <a:t> prices well above 100 €/t are needed in the end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/>
              <a:t>There are different technology pathways to reach the target</a:t>
            </a:r>
          </a:p>
          <a:p>
            <a:pPr marL="728663" lvl="1" indent="-257175">
              <a:buFont typeface="Arial" panose="020B0604020202020204" pitchFamily="34" charset="0"/>
              <a:buChar char="•"/>
            </a:pPr>
            <a:r>
              <a:rPr lang="en-GB" sz="1500" dirty="0"/>
              <a:t>Renewables and especially wind energy will be an important factor</a:t>
            </a:r>
          </a:p>
          <a:p>
            <a:pPr marL="728663" lvl="1" indent="-257175">
              <a:buFont typeface="Arial" panose="020B0604020202020204" pitchFamily="34" charset="0"/>
              <a:buChar char="•"/>
            </a:pPr>
            <a:r>
              <a:rPr lang="en-GB" sz="1500" dirty="0"/>
              <a:t>Heat grids are an important option to adopt to different developments in technology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/>
              <a:t>If you want to keep cost as low as possible</a:t>
            </a:r>
          </a:p>
          <a:p>
            <a:pPr marL="728663" lvl="1" indent="-257175">
              <a:buFont typeface="Arial" panose="020B0604020202020204" pitchFamily="34" charset="0"/>
              <a:buChar char="•"/>
            </a:pPr>
            <a:r>
              <a:rPr lang="en-GB" sz="1500" dirty="0"/>
              <a:t>Strengthen the electricity grid</a:t>
            </a:r>
          </a:p>
          <a:p>
            <a:pPr marL="728663" lvl="1" indent="-257175">
              <a:buFont typeface="Arial" panose="020B0604020202020204" pitchFamily="34" charset="0"/>
              <a:buChar char="•"/>
            </a:pPr>
            <a:r>
              <a:rPr lang="en-GB" sz="1500" dirty="0"/>
              <a:t>Create a competitive market environment for the direct use of electricity in other sectors such as heat grids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/>
              <a:t>If you want to keep requirements for generation infrastructure low</a:t>
            </a:r>
          </a:p>
          <a:p>
            <a:pPr marL="728663" lvl="1" indent="-257175">
              <a:buFont typeface="Arial" panose="020B0604020202020204" pitchFamily="34" charset="0"/>
              <a:buChar char="•"/>
            </a:pPr>
            <a:r>
              <a:rPr lang="en-GB" sz="1500" dirty="0"/>
              <a:t>Prefer direct use of electricity over hydrogen/”synthetic hydrocarbons” wherever possible and economically feasible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 FINDINGS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3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Electricity</a:t>
            </a:r>
            <a:r>
              <a:rPr lang="de-DE" dirty="0"/>
              <a:t> Supply (Europe)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8447"/>
          <a:stretch/>
        </p:blipFill>
        <p:spPr>
          <a:xfrm>
            <a:off x="359532" y="1700809"/>
            <a:ext cx="8102286" cy="37089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005826" y="1808820"/>
            <a:ext cx="2267559" cy="3780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Pathway  Localisation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Electricity</a:t>
            </a:r>
            <a:r>
              <a:rPr lang="de-DE" dirty="0"/>
              <a:t> Supply (Europe)</a:t>
            </a:r>
          </a:p>
        </p:txBody>
      </p:sp>
      <p:graphicFrame>
        <p:nvGraphicFramePr>
          <p:cNvPr id="5" name="Diagramm 4"/>
          <p:cNvGraphicFramePr>
            <a:graphicFrameLocks noChangeAspect="1"/>
          </p:cNvGraphicFramePr>
          <p:nvPr>
            <p:extLst/>
          </p:nvPr>
        </p:nvGraphicFramePr>
        <p:xfrm>
          <a:off x="335816" y="1808820"/>
          <a:ext cx="8100000" cy="365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735796" y="1808820"/>
            <a:ext cx="2754306" cy="37804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Pathway  Directed Vision</a:t>
            </a:r>
            <a:endParaRPr lang="en-G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Electricity</a:t>
            </a:r>
            <a:r>
              <a:rPr lang="de-DE" dirty="0"/>
              <a:t> Supply (Europe)</a:t>
            </a:r>
          </a:p>
        </p:txBody>
      </p:sp>
      <p:graphicFrame>
        <p:nvGraphicFramePr>
          <p:cNvPr id="5" name="Diagramm 4"/>
          <p:cNvGraphicFramePr>
            <a:graphicFrameLocks noChangeAspect="1"/>
          </p:cNvGraphicFramePr>
          <p:nvPr>
            <p:extLst/>
          </p:nvPr>
        </p:nvGraphicFramePr>
        <p:xfrm>
          <a:off x="467544" y="1808821"/>
          <a:ext cx="8100000" cy="368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113838" y="1809596"/>
            <a:ext cx="1988052" cy="378042"/>
          </a:xfrm>
          <a:prstGeom prst="rect">
            <a:avLst/>
          </a:prstGeom>
          <a:solidFill>
            <a:srgbClr val="C0504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Champions</a:t>
            </a:r>
            <a:endParaRPr lang="de-D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Prices </a:t>
            </a:r>
            <a:r>
              <a:rPr lang="de-DE" dirty="0" err="1" smtClean="0"/>
              <a:t>for</a:t>
            </a:r>
            <a:r>
              <a:rPr lang="de-DE" dirty="0" smtClean="0"/>
              <a:t> co</a:t>
            </a:r>
            <a:r>
              <a:rPr lang="de-DE" baseline="-25000" dirty="0" smtClean="0"/>
              <a:t>2</a:t>
            </a:r>
            <a:endParaRPr lang="de-DE" baseline="-25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824412"/>
            <a:ext cx="7211035" cy="36055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322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Heat</a:t>
            </a:r>
            <a:r>
              <a:rPr lang="de-DE" dirty="0" smtClean="0"/>
              <a:t> Generation (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Grids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in Winter </a:t>
            </a:r>
            <a:r>
              <a:rPr lang="de-DE" dirty="0" err="1" smtClean="0"/>
              <a:t>Week</a:t>
            </a:r>
            <a:r>
              <a:rPr lang="de-DE" dirty="0" smtClean="0"/>
              <a:t> (</a:t>
            </a:r>
            <a:r>
              <a:rPr lang="de-DE" dirty="0" err="1" smtClean="0"/>
              <a:t>Hungary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9343"/>
          <a:stretch/>
        </p:blipFill>
        <p:spPr>
          <a:xfrm>
            <a:off x="453175" y="1808820"/>
            <a:ext cx="8102286" cy="366852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137424" y="1808820"/>
            <a:ext cx="2449170" cy="37804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Pathway: Diversification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98" y="4992675"/>
            <a:ext cx="5569179" cy="4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Januar (KW 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7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8" y="857005"/>
            <a:ext cx="7718165" cy="51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8" y="857005"/>
            <a:ext cx="7718165" cy="51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MODELLIERUNGSANSATZ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467544" y="1124744"/>
            <a:ext cx="8316924" cy="4280443"/>
            <a:chOff x="2715795" y="2014652"/>
            <a:chExt cx="10799971" cy="7564855"/>
          </a:xfrm>
        </p:grpSpPr>
        <p:sp>
          <p:nvSpPr>
            <p:cNvPr id="34" name="Abgerundetes Rechteck 33"/>
            <p:cNvSpPr/>
            <p:nvPr/>
          </p:nvSpPr>
          <p:spPr>
            <a:xfrm>
              <a:off x="7035783" y="3095657"/>
              <a:ext cx="2160000" cy="108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b="1" dirty="0"/>
                <a:t>Enertile®</a:t>
              </a:r>
            </a:p>
            <a:p>
              <a:pPr algn="ctr"/>
              <a:r>
                <a:rPr lang="en-GB" sz="1500" dirty="0" err="1" smtClean="0"/>
                <a:t>Optimierung</a:t>
              </a:r>
              <a:endParaRPr lang="en-GB" sz="1500" dirty="0"/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2715799" y="2014652"/>
              <a:ext cx="2945442" cy="10799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b="1" dirty="0"/>
                <a:t>Forecast, Invert, ASTRA</a:t>
              </a:r>
            </a:p>
            <a:p>
              <a:pPr algn="ctr"/>
              <a:r>
                <a:rPr lang="en-GB" sz="1500" dirty="0" err="1" smtClean="0"/>
                <a:t>Nachfrage</a:t>
              </a:r>
              <a:endParaRPr lang="en-GB" sz="1500" dirty="0"/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11355766" y="4176871"/>
              <a:ext cx="2160000" cy="108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b="1" dirty="0"/>
                <a:t>Green-X</a:t>
              </a:r>
            </a:p>
            <a:p>
              <a:pPr algn="ctr"/>
              <a:r>
                <a:rPr lang="en-GB" sz="1500" dirty="0" smtClean="0"/>
                <a:t>Erneuerbare</a:t>
              </a:r>
              <a:endParaRPr lang="en-GB" sz="1500" dirty="0"/>
            </a:p>
          </p:txBody>
        </p:sp>
        <p:cxnSp>
          <p:nvCxnSpPr>
            <p:cNvPr id="37" name="Gewinkelter Verbinder 36"/>
            <p:cNvCxnSpPr>
              <a:stCxn id="34" idx="3"/>
              <a:endCxn id="36" idx="0"/>
            </p:cNvCxnSpPr>
            <p:nvPr/>
          </p:nvCxnSpPr>
          <p:spPr>
            <a:xfrm>
              <a:off x="9195783" y="3635657"/>
              <a:ext cx="3239983" cy="541214"/>
            </a:xfrm>
            <a:prstGeom prst="bent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winkelter Verbinder 37"/>
            <p:cNvCxnSpPr>
              <a:stCxn id="35" idx="2"/>
              <a:endCxn id="34" idx="1"/>
            </p:cNvCxnSpPr>
            <p:nvPr/>
          </p:nvCxnSpPr>
          <p:spPr>
            <a:xfrm rot="16200000" flipH="1">
              <a:off x="5341648" y="1941523"/>
              <a:ext cx="541007" cy="2847262"/>
            </a:xfrm>
            <a:prstGeom prst="bent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/>
            <p:cNvSpPr txBox="1"/>
            <p:nvPr/>
          </p:nvSpPr>
          <p:spPr>
            <a:xfrm>
              <a:off x="4386237" y="3081259"/>
              <a:ext cx="2059106" cy="897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50" dirty="0" smtClean="0"/>
                <a:t>Strom, </a:t>
              </a:r>
              <a:r>
                <a:rPr lang="en-GB" sz="1350" dirty="0" err="1" smtClean="0"/>
                <a:t>Wärme</a:t>
              </a:r>
              <a:r>
                <a:rPr lang="en-GB" sz="1350" dirty="0" smtClean="0"/>
                <a:t>, </a:t>
              </a:r>
              <a:r>
                <a:rPr lang="en-GB" sz="1350" dirty="0"/>
                <a:t>H</a:t>
              </a:r>
              <a:r>
                <a:rPr lang="en-GB" sz="1350" baseline="-25000" dirty="0"/>
                <a:t>2</a:t>
              </a:r>
              <a:endParaRPr lang="en-GB" sz="1350" dirty="0"/>
            </a:p>
            <a:p>
              <a:pPr algn="ctr"/>
              <a:r>
                <a:rPr lang="en-GB" sz="1350" dirty="0" err="1" smtClean="0"/>
                <a:t>Nachfrage</a:t>
              </a:r>
              <a:endParaRPr lang="en-GB" sz="1350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10071398" y="3071712"/>
              <a:ext cx="1488750" cy="897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50" dirty="0" err="1" smtClean="0"/>
                <a:t>Marktwerte</a:t>
              </a:r>
              <a:endParaRPr lang="en-GB" sz="1350" dirty="0"/>
            </a:p>
            <a:p>
              <a:pPr algn="ctr"/>
              <a:r>
                <a:rPr lang="en-GB" sz="1350" dirty="0" smtClean="0"/>
                <a:t>Erneuerbare</a:t>
              </a:r>
              <a:endParaRPr lang="en-GB" sz="1350" dirty="0"/>
            </a:p>
          </p:txBody>
        </p:sp>
        <p:sp>
          <p:nvSpPr>
            <p:cNvPr id="41" name="Abgerundetes Rechteck 40"/>
            <p:cNvSpPr/>
            <p:nvPr/>
          </p:nvSpPr>
          <p:spPr>
            <a:xfrm>
              <a:off x="7035783" y="5257079"/>
              <a:ext cx="2160000" cy="108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b="1" dirty="0"/>
                <a:t>Enertile®</a:t>
              </a:r>
            </a:p>
            <a:p>
              <a:pPr algn="ctr"/>
              <a:r>
                <a:rPr lang="en-GB" sz="1500" dirty="0" err="1" smtClean="0"/>
                <a:t>Optimierung</a:t>
              </a:r>
              <a:endParaRPr lang="en-GB" sz="1500" dirty="0"/>
            </a:p>
          </p:txBody>
        </p:sp>
        <p:cxnSp>
          <p:nvCxnSpPr>
            <p:cNvPr id="42" name="Gewinkelter Verbinder 41"/>
            <p:cNvCxnSpPr>
              <a:stCxn id="36" idx="2"/>
              <a:endCxn id="41" idx="3"/>
            </p:cNvCxnSpPr>
            <p:nvPr/>
          </p:nvCxnSpPr>
          <p:spPr>
            <a:xfrm rot="5400000">
              <a:off x="10545671" y="3906984"/>
              <a:ext cx="540208" cy="3239983"/>
            </a:xfrm>
            <a:prstGeom prst="bent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/>
            <p:cNvSpPr txBox="1"/>
            <p:nvPr/>
          </p:nvSpPr>
          <p:spPr>
            <a:xfrm>
              <a:off x="9276650" y="5244612"/>
              <a:ext cx="3078243" cy="8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 err="1" smtClean="0"/>
                <a:t>Ausbau</a:t>
              </a:r>
              <a:r>
                <a:rPr lang="en-GB" sz="1350" dirty="0" smtClean="0"/>
                <a:t> EE </a:t>
              </a:r>
              <a:r>
                <a:rPr lang="en-GB" sz="1350" dirty="0" err="1" smtClean="0"/>
                <a:t>bis</a:t>
              </a:r>
              <a:r>
                <a:rPr lang="en-GB" sz="1350" dirty="0" smtClean="0"/>
                <a:t> 2030</a:t>
              </a:r>
              <a:endParaRPr lang="en-GB" sz="1350" dirty="0"/>
            </a:p>
            <a:p>
              <a:pPr algn="ctr"/>
              <a:r>
                <a:rPr lang="en-GB" sz="1350" dirty="0" err="1" smtClean="0"/>
                <a:t>als</a:t>
              </a:r>
              <a:r>
                <a:rPr lang="en-GB" sz="1350" dirty="0" smtClean="0"/>
                <a:t> </a:t>
              </a:r>
              <a:r>
                <a:rPr lang="en-GB" sz="1350" dirty="0" err="1" smtClean="0"/>
                <a:t>Minimumbedingung</a:t>
              </a:r>
              <a:endParaRPr lang="en-GB" sz="1350" dirty="0"/>
            </a:p>
          </p:txBody>
        </p:sp>
        <p:sp>
          <p:nvSpPr>
            <p:cNvPr id="44" name="Abgerundetes Rechteck 43"/>
            <p:cNvSpPr/>
            <p:nvPr/>
          </p:nvSpPr>
          <p:spPr>
            <a:xfrm>
              <a:off x="2715796" y="6337079"/>
              <a:ext cx="2160000" cy="108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/>
                <a:t>TEPES</a:t>
              </a:r>
              <a:endParaRPr lang="en-GB" sz="1500" dirty="0"/>
            </a:p>
            <a:p>
              <a:pPr algn="ctr"/>
              <a:r>
                <a:rPr lang="en-GB" sz="1500" b="1" dirty="0" err="1" smtClean="0"/>
                <a:t>Übertragungs-Netz</a:t>
              </a:r>
              <a:endParaRPr lang="en-GB" sz="1500" b="1" dirty="0"/>
            </a:p>
          </p:txBody>
        </p:sp>
        <p:cxnSp>
          <p:nvCxnSpPr>
            <p:cNvPr id="45" name="Gewinkelter Verbinder 44"/>
            <p:cNvCxnSpPr>
              <a:stCxn id="41" idx="1"/>
              <a:endCxn id="44" idx="0"/>
            </p:cNvCxnSpPr>
            <p:nvPr/>
          </p:nvCxnSpPr>
          <p:spPr>
            <a:xfrm rot="10800000" flipV="1">
              <a:off x="3795797" y="5797079"/>
              <a:ext cx="3239987" cy="540000"/>
            </a:xfrm>
            <a:prstGeom prst="bent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bgerundetes Rechteck 45"/>
            <p:cNvSpPr/>
            <p:nvPr/>
          </p:nvSpPr>
          <p:spPr>
            <a:xfrm>
              <a:off x="7035783" y="7417079"/>
              <a:ext cx="2160000" cy="108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b="1" dirty="0"/>
                <a:t>Enertile®</a:t>
              </a:r>
            </a:p>
            <a:p>
              <a:pPr algn="ctr"/>
              <a:r>
                <a:rPr lang="en-GB" sz="1500" dirty="0" err="1"/>
                <a:t>Optimierung</a:t>
              </a:r>
              <a:endParaRPr lang="en-GB" sz="1500" dirty="0"/>
            </a:p>
          </p:txBody>
        </p:sp>
        <p:cxnSp>
          <p:nvCxnSpPr>
            <p:cNvPr id="47" name="Gewinkelter Verbinder 46"/>
            <p:cNvCxnSpPr>
              <a:stCxn id="44" idx="2"/>
              <a:endCxn id="46" idx="1"/>
            </p:cNvCxnSpPr>
            <p:nvPr/>
          </p:nvCxnSpPr>
          <p:spPr>
            <a:xfrm rot="16200000" flipH="1">
              <a:off x="5145789" y="6067085"/>
              <a:ext cx="540000" cy="3239987"/>
            </a:xfrm>
            <a:prstGeom prst="bent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/>
            <p:cNvSpPr txBox="1"/>
            <p:nvPr/>
          </p:nvSpPr>
          <p:spPr>
            <a:xfrm>
              <a:off x="4696397" y="7416138"/>
              <a:ext cx="1438793" cy="530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50" dirty="0" err="1" smtClean="0"/>
                <a:t>Netzausbau</a:t>
              </a:r>
              <a:endParaRPr lang="en-GB" sz="1350" dirty="0"/>
            </a:p>
          </p:txBody>
        </p:sp>
        <p:sp>
          <p:nvSpPr>
            <p:cNvPr id="49" name="Abgerundetes Rechteck 48"/>
            <p:cNvSpPr/>
            <p:nvPr/>
          </p:nvSpPr>
          <p:spPr>
            <a:xfrm>
              <a:off x="11355766" y="8499507"/>
              <a:ext cx="2160000" cy="108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err="1" smtClean="0"/>
                <a:t>Markoöko</a:t>
              </a:r>
              <a:r>
                <a:rPr lang="en-GB" sz="1500" b="1" dirty="0" smtClean="0"/>
                <a:t>.</a:t>
              </a:r>
              <a:endParaRPr lang="en-GB" sz="1500" b="1" dirty="0"/>
            </a:p>
            <a:p>
              <a:pPr algn="ctr"/>
              <a:r>
                <a:rPr lang="en-GB" sz="1500" b="1" dirty="0" err="1" smtClean="0"/>
                <a:t>Modelle</a:t>
              </a:r>
              <a:endParaRPr lang="en-GB" sz="1500" b="1" dirty="0"/>
            </a:p>
          </p:txBody>
        </p:sp>
        <p:sp>
          <p:nvSpPr>
            <p:cNvPr id="50" name="Abgerundetes Rechteck 49"/>
            <p:cNvSpPr/>
            <p:nvPr/>
          </p:nvSpPr>
          <p:spPr>
            <a:xfrm>
              <a:off x="2715795" y="8499507"/>
              <a:ext cx="2160000" cy="108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err="1" smtClean="0"/>
                <a:t>Erdgas</a:t>
              </a:r>
              <a:endParaRPr lang="en-GB" sz="1500" b="1" dirty="0"/>
            </a:p>
            <a:p>
              <a:pPr algn="ctr"/>
              <a:r>
                <a:rPr lang="en-GB" sz="1500" b="1" dirty="0" err="1" smtClean="0"/>
                <a:t>Modelle</a:t>
              </a:r>
              <a:endParaRPr lang="en-GB" sz="1500" b="1" dirty="0"/>
            </a:p>
          </p:txBody>
        </p:sp>
        <p:cxnSp>
          <p:nvCxnSpPr>
            <p:cNvPr id="51" name="Gewinkelter Verbinder 50"/>
            <p:cNvCxnSpPr>
              <a:stCxn id="46" idx="2"/>
              <a:endCxn id="49" idx="1"/>
            </p:cNvCxnSpPr>
            <p:nvPr/>
          </p:nvCxnSpPr>
          <p:spPr>
            <a:xfrm rot="16200000" flipH="1">
              <a:off x="9464560" y="7148301"/>
              <a:ext cx="542428" cy="3239983"/>
            </a:xfrm>
            <a:prstGeom prst="bent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winkelter Verbinder 51"/>
            <p:cNvCxnSpPr>
              <a:stCxn id="46" idx="2"/>
              <a:endCxn id="50" idx="3"/>
            </p:cNvCxnSpPr>
            <p:nvPr/>
          </p:nvCxnSpPr>
          <p:spPr>
            <a:xfrm rot="5400000">
              <a:off x="6224575" y="7148299"/>
              <a:ext cx="542428" cy="3239988"/>
            </a:xfrm>
            <a:prstGeom prst="bent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/>
            <p:cNvSpPr txBox="1"/>
            <p:nvPr/>
          </p:nvSpPr>
          <p:spPr>
            <a:xfrm>
              <a:off x="5670232" y="8507598"/>
              <a:ext cx="1651113" cy="530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50" dirty="0" err="1" smtClean="0"/>
                <a:t>Gasnachfrage</a:t>
              </a:r>
              <a:endParaRPr lang="en-GB" sz="1350" dirty="0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7736813" y="6813593"/>
              <a:ext cx="239883" cy="68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GB" sz="1350" dirty="0"/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9266172" y="8497076"/>
              <a:ext cx="939211" cy="530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50" dirty="0" err="1" smtClean="0"/>
                <a:t>Kosten</a:t>
              </a:r>
              <a:endParaRPr lang="en-GB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69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8" y="1499460"/>
            <a:ext cx="7718165" cy="38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8" y="857005"/>
            <a:ext cx="7718165" cy="51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8" y="1499460"/>
            <a:ext cx="7718165" cy="38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8" y="1499460"/>
            <a:ext cx="7718165" cy="38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Juni (KW 24)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2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8" y="857005"/>
            <a:ext cx="7718165" cy="51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8" y="857005"/>
            <a:ext cx="7718165" cy="51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8" y="857005"/>
            <a:ext cx="7718165" cy="51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8" y="1499460"/>
            <a:ext cx="7718165" cy="38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8" y="1499460"/>
            <a:ext cx="7718165" cy="38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411761" y="5203620"/>
            <a:ext cx="5400600" cy="7424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500" dirty="0" smtClean="0">
                <a:latin typeface="+mj-lt"/>
              </a:rPr>
              <a:t>Integrierte </a:t>
            </a:r>
            <a:r>
              <a:rPr lang="de-DE" sz="1500" b="1" dirty="0" smtClean="0">
                <a:latin typeface="+mj-lt"/>
              </a:rPr>
              <a:t>Kostenoptimierung</a:t>
            </a:r>
            <a:r>
              <a:rPr lang="de-DE" sz="1500" dirty="0" smtClean="0">
                <a:latin typeface="+mj-lt"/>
              </a:rPr>
              <a:t> 2030-2050</a:t>
            </a:r>
            <a:endParaRPr lang="de-DE" sz="1500" dirty="0">
              <a:latin typeface="+mj-lt"/>
            </a:endParaRPr>
          </a:p>
          <a:p>
            <a:r>
              <a:rPr lang="de-DE" sz="1500" dirty="0">
                <a:latin typeface="+mj-lt"/>
              </a:rPr>
              <a:t>&gt;140 </a:t>
            </a:r>
            <a:r>
              <a:rPr lang="de-DE" sz="1500" dirty="0" smtClean="0">
                <a:latin typeface="+mj-lt"/>
              </a:rPr>
              <a:t>Millionen Erzeugungsvariablen</a:t>
            </a:r>
            <a:endParaRPr lang="de-DE" sz="1500" dirty="0">
              <a:latin typeface="+mj-lt"/>
            </a:endParaRPr>
          </a:p>
          <a:p>
            <a:r>
              <a:rPr lang="de-DE" sz="1500" dirty="0">
                <a:latin typeface="+mj-lt"/>
              </a:rPr>
              <a:t>&gt;15 </a:t>
            </a:r>
            <a:r>
              <a:rPr lang="de-DE" sz="1500" dirty="0" smtClean="0">
                <a:latin typeface="+mj-lt"/>
              </a:rPr>
              <a:t>Tausend </a:t>
            </a:r>
            <a:r>
              <a:rPr lang="de-DE" sz="1500" dirty="0" smtClean="0">
                <a:latin typeface="+mj-lt"/>
              </a:rPr>
              <a:t>Investitionsvariablen</a:t>
            </a:r>
            <a:endParaRPr lang="de-DE" sz="1500" dirty="0"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57" y="2281640"/>
            <a:ext cx="984321" cy="65621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933200" y="3927394"/>
            <a:ext cx="3783755" cy="2320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b="1" dirty="0"/>
              <a:t>8760 </a:t>
            </a:r>
            <a:r>
              <a:rPr lang="de-DE" sz="1200" b="1" dirty="0" smtClean="0"/>
              <a:t>Stunden Einsatzplanung</a:t>
            </a:r>
            <a:endParaRPr lang="de-DE" sz="12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86" y="4167114"/>
            <a:ext cx="1032062" cy="6160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05" y="4160414"/>
            <a:ext cx="903707" cy="62271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78" y="2281640"/>
            <a:ext cx="963941" cy="64513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18" y="2281640"/>
            <a:ext cx="921824" cy="6942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16" y="2283455"/>
            <a:ext cx="938445" cy="70383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267229" y="2304603"/>
            <a:ext cx="1896996" cy="2939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b="1" dirty="0" smtClean="0"/>
              <a:t>Stromnetz</a:t>
            </a:r>
            <a:endParaRPr lang="de-DE" sz="1200" b="1" dirty="0">
              <a:latin typeface="+mj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267229" y="2598511"/>
            <a:ext cx="1896996" cy="2939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b="1" dirty="0" smtClean="0"/>
              <a:t>Erneuerbare</a:t>
            </a:r>
            <a:endParaRPr lang="de-DE" sz="1200" b="1" dirty="0">
              <a:latin typeface="+mj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267229" y="2892419"/>
            <a:ext cx="1896996" cy="2939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b="1" dirty="0" smtClean="0"/>
              <a:t>Kraftwerke &amp; Speicher</a:t>
            </a:r>
            <a:endParaRPr lang="de-DE" sz="1200" b="1" dirty="0">
              <a:latin typeface="+mj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267229" y="3171940"/>
            <a:ext cx="1896996" cy="4106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b="1" dirty="0" smtClean="0"/>
              <a:t>Wärmenetze</a:t>
            </a:r>
            <a:endParaRPr lang="de-DE" sz="1200" b="1" dirty="0">
              <a:latin typeface="+mj-lt"/>
            </a:endParaRPr>
          </a:p>
        </p:txBody>
      </p:sp>
      <p:sp>
        <p:nvSpPr>
          <p:cNvPr id="12" name="AutoShape 2" descr="Logo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35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2" y="1128976"/>
            <a:ext cx="1700213" cy="56435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7267229" y="3999189"/>
            <a:ext cx="1896996" cy="2939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b="1" dirty="0" smtClean="0"/>
              <a:t>E-Autos</a:t>
            </a:r>
            <a:endParaRPr lang="de-DE" sz="1200" b="1" dirty="0">
              <a:latin typeface="+mj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266113" y="4293096"/>
            <a:ext cx="1896996" cy="2939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b="1" dirty="0" smtClean="0"/>
              <a:t>Wärmepumpen</a:t>
            </a:r>
            <a:endParaRPr lang="de-DE" sz="1200" b="1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910016" y="2877386"/>
            <a:ext cx="3800825" cy="7020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b="1" dirty="0" smtClean="0"/>
              <a:t>Investitionen </a:t>
            </a:r>
            <a:r>
              <a:rPr lang="de-DE" sz="1200" b="1" dirty="0">
                <a:latin typeface="+mj-lt"/>
              </a:rPr>
              <a:t>&amp; </a:t>
            </a:r>
          </a:p>
          <a:p>
            <a:pPr algn="ctr"/>
            <a:r>
              <a:rPr lang="de-DE" sz="1200" b="1" dirty="0">
                <a:latin typeface="+mj-lt"/>
              </a:rPr>
              <a:t>8760 </a:t>
            </a:r>
            <a:r>
              <a:rPr lang="de-DE" sz="1200" b="1" dirty="0" smtClean="0">
                <a:latin typeface="+mj-lt"/>
              </a:rPr>
              <a:t>Stunden Einsatzplanung</a:t>
            </a:r>
            <a:endParaRPr lang="de-DE" sz="1200" b="1" dirty="0">
              <a:latin typeface="+mj-lt"/>
            </a:endParaRPr>
          </a:p>
          <a:p>
            <a:pPr algn="ctr"/>
            <a:r>
              <a:rPr lang="de-DE" sz="1200" b="1" dirty="0" smtClean="0">
                <a:latin typeface="+mj-lt"/>
              </a:rPr>
              <a:t>pro Land</a:t>
            </a:r>
            <a:endParaRPr lang="de-DE" sz="1200" b="1" dirty="0">
              <a:latin typeface="+mj-lt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63" y="4153667"/>
            <a:ext cx="1032062" cy="616011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95" y="4153667"/>
            <a:ext cx="903707" cy="62271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4" t="3800" r="32865"/>
          <a:stretch/>
        </p:blipFill>
        <p:spPr>
          <a:xfrm>
            <a:off x="2916306" y="1090658"/>
            <a:ext cx="482766" cy="702078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3429100" y="1090658"/>
            <a:ext cx="3294146" cy="7020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b="1" dirty="0" smtClean="0"/>
              <a:t>Wetter &amp; Potentialdaten für Erneuerbare Energien in hoher Auflösung</a:t>
            </a:r>
            <a:endParaRPr lang="de-DE" sz="1200" b="1" dirty="0">
              <a:latin typeface="+mj-lt"/>
            </a:endParaRPr>
          </a:p>
        </p:txBody>
      </p:sp>
      <p:sp>
        <p:nvSpPr>
          <p:cNvPr id="27" name="Pfeil nach unten 26"/>
          <p:cNvSpPr/>
          <p:nvPr/>
        </p:nvSpPr>
        <p:spPr>
          <a:xfrm>
            <a:off x="4810429" y="1799077"/>
            <a:ext cx="265745" cy="461346"/>
          </a:xfrm>
          <a:prstGeom prst="downArrow">
            <a:avLst/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Pfeil nach unten 27"/>
          <p:cNvSpPr/>
          <p:nvPr/>
        </p:nvSpPr>
        <p:spPr>
          <a:xfrm>
            <a:off x="4798089" y="3582058"/>
            <a:ext cx="265745" cy="344336"/>
          </a:xfrm>
          <a:prstGeom prst="downArrow">
            <a:avLst/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9" name="Pfeil nach unten 28"/>
          <p:cNvSpPr/>
          <p:nvPr/>
        </p:nvSpPr>
        <p:spPr>
          <a:xfrm>
            <a:off x="4798089" y="4789825"/>
            <a:ext cx="265745" cy="420495"/>
          </a:xfrm>
          <a:prstGeom prst="downArrow">
            <a:avLst/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4" t="5900" r="19539"/>
          <a:stretch/>
        </p:blipFill>
        <p:spPr>
          <a:xfrm>
            <a:off x="107967" y="2249836"/>
            <a:ext cx="2743402" cy="2588074"/>
          </a:xfrm>
          <a:prstGeom prst="rect">
            <a:avLst/>
          </a:prstGeom>
        </p:spPr>
      </p:pic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Enertile-Modell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8" y="1499460"/>
            <a:ext cx="7718165" cy="38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6319783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936104"/>
          </a:xfrm>
        </p:spPr>
        <p:txBody>
          <a:bodyPr/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STROMVERSORUNG IN EUROPA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ERNEUERBAREN ÜBERNEHMEN…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7724"/>
          <a:stretch/>
        </p:blipFill>
        <p:spPr>
          <a:xfrm>
            <a:off x="413538" y="1715034"/>
            <a:ext cx="8102286" cy="373822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05826" y="1808820"/>
            <a:ext cx="2449170" cy="37804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Pfad</a:t>
            </a:r>
            <a:r>
              <a:rPr lang="en-GB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Diversification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68952" cy="936104"/>
          </a:xfrm>
        </p:spPr>
        <p:txBody>
          <a:bodyPr/>
          <a:lstStyle/>
          <a:p>
            <a:r>
              <a:rPr lang="de-DE" sz="2400" dirty="0" smtClean="0">
                <a:latin typeface="+mj-lt"/>
              </a:rPr>
              <a:t>WÄRMEVERSORGUNG IN EUROPA 2050</a:t>
            </a:r>
            <a:br>
              <a:rPr lang="de-DE" sz="2400" dirty="0" smtClean="0">
                <a:latin typeface="+mj-lt"/>
              </a:rPr>
            </a:br>
            <a:r>
              <a:rPr lang="de-DE" sz="2400" dirty="0" smtClean="0">
                <a:latin typeface="+mj-lt"/>
              </a:rPr>
              <a:t>ELEKTRIFIZIERUNG DER WÄRMEVERSORGUNG</a:t>
            </a:r>
            <a:endParaRPr lang="de-DE" sz="2400" dirty="0"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12111"/>
          <a:stretch/>
        </p:blipFill>
        <p:spPr>
          <a:xfrm>
            <a:off x="477110" y="1807252"/>
            <a:ext cx="8102286" cy="35605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005826" y="1807252"/>
            <a:ext cx="2449170" cy="37804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Pfad</a:t>
            </a:r>
            <a:r>
              <a:rPr lang="en-GB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Diversification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3" y="332656"/>
            <a:ext cx="8127645" cy="936104"/>
          </a:xfrm>
        </p:spPr>
        <p:txBody>
          <a:bodyPr/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VERSORGUNG DER WÄRMENETZE IN EUROPA 2050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13841"/>
          <a:stretch/>
        </p:blipFill>
        <p:spPr>
          <a:xfrm>
            <a:off x="492903" y="1997842"/>
            <a:ext cx="8102286" cy="34904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05826" y="1808820"/>
            <a:ext cx="2267559" cy="3780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Pfad</a:t>
            </a:r>
            <a:r>
              <a:rPr lang="en-GB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Localisation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936104"/>
          </a:xfrm>
        </p:spPr>
        <p:txBody>
          <a:bodyPr/>
          <a:lstStyle/>
          <a:p>
            <a:r>
              <a:rPr lang="de-DE" dirty="0" smtClean="0"/>
              <a:t>VERSORGUNG WÄRMENETZE IN ÖSTERREICH 2050- TECHNOLOGISCHE UNSICHERHEIT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3"/>
            <a:ext cx="7488832" cy="4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1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899" y="1848457"/>
            <a:ext cx="6112289" cy="367062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936104"/>
          </a:xfrm>
        </p:spPr>
        <p:txBody>
          <a:bodyPr/>
          <a:lstStyle/>
          <a:p>
            <a:r>
              <a:rPr lang="de-DE" sz="2400" dirty="0" smtClean="0">
                <a:latin typeface="+mj-lt"/>
              </a:rPr>
              <a:t>STROMERZEUGUNG DER WINDENERGIE IN EUROPA 11-17.01.2050</a:t>
            </a:r>
            <a:endParaRPr lang="de-DE" sz="2400" dirty="0"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08204" y="3483006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de-DE" sz="1200" dirty="0" err="1">
              <a:latin typeface="+mj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61" y="1844386"/>
            <a:ext cx="6120426" cy="367876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443" y="1846093"/>
            <a:ext cx="6120426" cy="367876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855" y="1848456"/>
            <a:ext cx="6116627" cy="36764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714" y="4686667"/>
            <a:ext cx="5353155" cy="41426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952713" y="5560425"/>
            <a:ext cx="5913653" cy="352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2000" dirty="0">
                <a:latin typeface="+mj-lt"/>
              </a:rPr>
              <a:t>Windenergie gleich sich </a:t>
            </a:r>
            <a:r>
              <a:rPr lang="de-DE" sz="2000" dirty="0" smtClean="0">
                <a:latin typeface="+mj-lt"/>
              </a:rPr>
              <a:t>überregional </a:t>
            </a:r>
            <a:r>
              <a:rPr lang="de-DE" sz="2000" dirty="0">
                <a:latin typeface="+mj-lt"/>
              </a:rPr>
              <a:t>aus !</a:t>
            </a:r>
          </a:p>
        </p:txBody>
      </p:sp>
    </p:spTree>
    <p:extLst>
      <p:ext uri="{BB962C8B-B14F-4D97-AF65-F5344CB8AC3E}">
        <p14:creationId xmlns:p14="http://schemas.microsoft.com/office/powerpoint/2010/main" val="7889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-Folienvorlage2010">
  <a:themeElements>
    <a:clrScheme name="ISI-Designfarben2010">
      <a:dk1>
        <a:sysClr val="windowText" lastClr="000000"/>
      </a:dk1>
      <a:lt1>
        <a:srgbClr val="FFFFFF"/>
      </a:lt1>
      <a:dk2>
        <a:srgbClr val="7F7F7F"/>
      </a:dk2>
      <a:lt2>
        <a:srgbClr val="FFFFFF"/>
      </a:lt2>
      <a:accent1>
        <a:srgbClr val="6EB7CF"/>
      </a:accent1>
      <a:accent2>
        <a:srgbClr val="2F3F6E"/>
      </a:accent2>
      <a:accent3>
        <a:srgbClr val="AEBFC0"/>
      </a:accent3>
      <a:accent4>
        <a:srgbClr val="007A87"/>
      </a:accent4>
      <a:accent5>
        <a:srgbClr val="A2C780"/>
      </a:accent5>
      <a:accent6>
        <a:srgbClr val="9C5DA4"/>
      </a:accent6>
      <a:hlink>
        <a:srgbClr val="007A87"/>
      </a:hlink>
      <a:folHlink>
        <a:srgbClr val="A8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ISI-Folienvorlage2010</Template>
  <TotalTime>0</TotalTime>
  <Words>677</Words>
  <Application>Microsoft Office PowerPoint</Application>
  <PresentationFormat>Bildschirmpräsentation (4:3)</PresentationFormat>
  <Paragraphs>196</Paragraphs>
  <Slides>41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51" baseType="lpstr">
      <vt:lpstr>Verdana</vt:lpstr>
      <vt:lpstr>Tahoma</vt:lpstr>
      <vt:lpstr>Segoe UI</vt:lpstr>
      <vt:lpstr>tret</vt:lpstr>
      <vt:lpstr>Arial</vt:lpstr>
      <vt:lpstr>Frutiger 45 Light</vt:lpstr>
      <vt:lpstr>Calibri</vt:lpstr>
      <vt:lpstr>Frutiger LT Com 45 Light</vt:lpstr>
      <vt:lpstr>Wingdings</vt:lpstr>
      <vt:lpstr>ISI-Folienvorlage2010</vt:lpstr>
      <vt:lpstr>Wind, Sektorkopplung und Übertragungsnetze als Backbone  des Energiesystems der Zukunft</vt:lpstr>
      <vt:lpstr>DIE HERAUSFORDERUNG: DEKARBONISIERE STROM,WÄRME UND WASSERSTOFFVERSORGUNG</vt:lpstr>
      <vt:lpstr>MODELLIERUNGSANSATZ</vt:lpstr>
      <vt:lpstr>Das Enertile-Modell</vt:lpstr>
      <vt:lpstr>STROMVERSORUNG IN EUROPA DIE ERNEUERBAREN ÜBERNEHMEN…</vt:lpstr>
      <vt:lpstr>WÄRMEVERSORGUNG IN EUROPA 2050 ELEKTRIFIZIERUNG DER WÄRMEVERSORGUNG</vt:lpstr>
      <vt:lpstr>VERSORGUNG DER WÄRMENETZE IN EUROPA 2050</vt:lpstr>
      <vt:lpstr>VERSORGUNG WÄRMENETZE IN ÖSTERREICH 2050- TECHNOLOGISCHE UNSICHERHEIT</vt:lpstr>
      <vt:lpstr>STROMERZEUGUNG DER WINDENERGIE IN EUROPA 11-17.01.2050</vt:lpstr>
      <vt:lpstr>STROMERZEUGUNG IN EUROPA 11-17.01.2050</vt:lpstr>
      <vt:lpstr>VERSORGUNG DER WÄRMENETZE IN EUROPA 11.-17.01.2050</vt:lpstr>
      <vt:lpstr>VERSORGUNG DER WÄRMENETZE IN EUROPA 11.-17.01.2050</vt:lpstr>
      <vt:lpstr>VERSORGUNG DER WÄRMENETZE IN UK 11.-17.01.2050</vt:lpstr>
      <vt:lpstr>VERSORGUNG DER WÄRMENETZE IN UK 11.-17.01.2050</vt:lpstr>
      <vt:lpstr>AUSNUTZUNG DES ERZEUGNGSPOTENTIALS DER WINDENERGIE AN LAND 2050</vt:lpstr>
      <vt:lpstr>Ausnutzung des Erzeugungspotentials für Freiflächen-PV im Jahr 2050</vt:lpstr>
      <vt:lpstr>Handelskapazität (NTC) zwischen Ländern 2050 in GW</vt:lpstr>
      <vt:lpstr>FAZIT</vt:lpstr>
      <vt:lpstr>PowerPoint-Präsentation</vt:lpstr>
      <vt:lpstr>Overview Pathways, External Assumptions</vt:lpstr>
      <vt:lpstr>MAIN FINDINGS</vt:lpstr>
      <vt:lpstr>Electricity Supply (Europe)</vt:lpstr>
      <vt:lpstr>Electricity Supply (Europe)</vt:lpstr>
      <vt:lpstr>Electricity Supply (Europe)</vt:lpstr>
      <vt:lpstr>Prices for co2</vt:lpstr>
      <vt:lpstr>Heat Generation (Heat Grids) in Winter Week (Hungary)</vt:lpstr>
      <vt:lpstr>Januar (KW 2)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Juni (KW 24)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Fraunhofer 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 E – JAHRESKLAUSUR 2012</dc:title>
  <dc:creator>Hans Marth</dc:creator>
  <cp:lastModifiedBy>Sensfuß, Frank</cp:lastModifiedBy>
  <cp:revision>443</cp:revision>
  <dcterms:created xsi:type="dcterms:W3CDTF">2012-03-28T15:52:45Z</dcterms:created>
  <dcterms:modified xsi:type="dcterms:W3CDTF">2019-06-04T16:16:02Z</dcterms:modified>
</cp:coreProperties>
</file>